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77" r:id="rId5"/>
    <p:sldId id="257" r:id="rId6"/>
    <p:sldId id="278" r:id="rId7"/>
    <p:sldId id="269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300" r:id="rId26"/>
    <p:sldId id="301" r:id="rId27"/>
    <p:sldId id="302" r:id="rId28"/>
    <p:sldId id="299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unnel Display" charset="0"/>
      <p:regular r:id="rId36"/>
      <p:bold r:id="rId37"/>
    </p:embeddedFont>
    <p:embeddedFont>
      <p:font typeface="Host Grotesk" panose="020B0604020202020204" charset="0"/>
      <p:regular r:id="rId38"/>
      <p:bold r:id="rId39"/>
      <p:italic r:id="rId40"/>
      <p:boldItalic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83487" autoAdjust="0"/>
  </p:normalViewPr>
  <p:slideViewPr>
    <p:cSldViewPr snapToGrid="0">
      <p:cViewPr varScale="1">
        <p:scale>
          <a:sx n="161" d="100"/>
          <a:sy n="161" d="100"/>
        </p:scale>
        <p:origin x="55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 Dr. Daniel Stanonik" userId="743677a7-f38a-4111-b8fc-6aa485784ae7" providerId="ADAL" clId="{CF4F82CC-0769-412B-92BB-B6B8DCCE493A}"/>
    <pc:docChg chg="modSld">
      <pc:chgData name="RA Dr. Daniel Stanonik" userId="743677a7-f38a-4111-b8fc-6aa485784ae7" providerId="ADAL" clId="{CF4F82CC-0769-412B-92BB-B6B8DCCE493A}" dt="2026-05-27T07:26:42.743" v="92" actId="20577"/>
      <pc:docMkLst>
        <pc:docMk/>
      </pc:docMkLst>
      <pc:sldChg chg="modSp mod">
        <pc:chgData name="RA Dr. Daniel Stanonik" userId="743677a7-f38a-4111-b8fc-6aa485784ae7" providerId="ADAL" clId="{CF4F82CC-0769-412B-92BB-B6B8DCCE493A}" dt="2026-05-27T07:23:07.393" v="14" actId="20577"/>
        <pc:sldMkLst>
          <pc:docMk/>
          <pc:sldMk cId="2497956126" sldId="278"/>
        </pc:sldMkLst>
        <pc:spChg chg="mod">
          <ac:chgData name="RA Dr. Daniel Stanonik" userId="743677a7-f38a-4111-b8fc-6aa485784ae7" providerId="ADAL" clId="{CF4F82CC-0769-412B-92BB-B6B8DCCE493A}" dt="2026-05-27T07:23:07.393" v="14" actId="20577"/>
          <ac:spMkLst>
            <pc:docMk/>
            <pc:sldMk cId="2497956126" sldId="278"/>
            <ac:spMk id="7" creationId="{3AAD4227-EBE7-62AD-CDDE-7980C14EE0A3}"/>
          </ac:spMkLst>
        </pc:spChg>
      </pc:sldChg>
      <pc:sldChg chg="modSp mod">
        <pc:chgData name="RA Dr. Daniel Stanonik" userId="743677a7-f38a-4111-b8fc-6aa485784ae7" providerId="ADAL" clId="{CF4F82CC-0769-412B-92BB-B6B8DCCE493A}" dt="2026-05-27T06:56:59.096" v="10" actId="20577"/>
        <pc:sldMkLst>
          <pc:docMk/>
          <pc:sldMk cId="0" sldId="300"/>
        </pc:sldMkLst>
        <pc:spChg chg="mod">
          <ac:chgData name="RA Dr. Daniel Stanonik" userId="743677a7-f38a-4111-b8fc-6aa485784ae7" providerId="ADAL" clId="{CF4F82CC-0769-412B-92BB-B6B8DCCE493A}" dt="2026-05-27T06:56:59.096" v="10" actId="20577"/>
          <ac:spMkLst>
            <pc:docMk/>
            <pc:sldMk cId="0" sldId="300"/>
            <ac:spMk id="3" creationId="{00000000-0000-0000-0000-000000000000}"/>
          </ac:spMkLst>
        </pc:spChg>
      </pc:sldChg>
      <pc:sldChg chg="modSp mod">
        <pc:chgData name="RA Dr. Daniel Stanonik" userId="743677a7-f38a-4111-b8fc-6aa485784ae7" providerId="ADAL" clId="{CF4F82CC-0769-412B-92BB-B6B8DCCE493A}" dt="2026-05-27T07:26:42.743" v="92" actId="20577"/>
        <pc:sldMkLst>
          <pc:docMk/>
          <pc:sldMk cId="0" sldId="301"/>
        </pc:sldMkLst>
        <pc:spChg chg="mod">
          <ac:chgData name="RA Dr. Daniel Stanonik" userId="743677a7-f38a-4111-b8fc-6aa485784ae7" providerId="ADAL" clId="{CF4F82CC-0769-412B-92BB-B6B8DCCE493A}" dt="2026-05-27T07:26:42.743" v="92" actId="20577"/>
          <ac:spMkLst>
            <pc:docMk/>
            <pc:sldMk cId="0" sldId="301"/>
            <ac:spMk id="2" creationId="{00000000-0000-0000-0000-000000000000}"/>
          </ac:spMkLst>
        </pc:spChg>
        <pc:spChg chg="mod">
          <ac:chgData name="RA Dr. Daniel Stanonik" userId="743677a7-f38a-4111-b8fc-6aa485784ae7" providerId="ADAL" clId="{CF4F82CC-0769-412B-92BB-B6B8DCCE493A}" dt="2026-05-27T06:56:45.545" v="6" actId="20577"/>
          <ac:spMkLst>
            <pc:docMk/>
            <pc:sldMk cId="0" sldId="301"/>
            <ac:spMk id="3" creationId="{00000000-0000-0000-0000-000000000000}"/>
          </ac:spMkLst>
        </pc:spChg>
      </pc:sldChg>
      <pc:sldChg chg="modSp mod">
        <pc:chgData name="RA Dr. Daniel Stanonik" userId="743677a7-f38a-4111-b8fc-6aa485784ae7" providerId="ADAL" clId="{CF4F82CC-0769-412B-92BB-B6B8DCCE493A}" dt="2026-05-27T07:25:53.220" v="63" actId="20577"/>
        <pc:sldMkLst>
          <pc:docMk/>
          <pc:sldMk cId="0" sldId="302"/>
        </pc:sldMkLst>
        <pc:spChg chg="mod">
          <ac:chgData name="RA Dr. Daniel Stanonik" userId="743677a7-f38a-4111-b8fc-6aa485784ae7" providerId="ADAL" clId="{CF4F82CC-0769-412B-92BB-B6B8DCCE493A}" dt="2026-05-27T07:25:53.220" v="63" actId="20577"/>
          <ac:spMkLst>
            <pc:docMk/>
            <pc:sldMk cId="0" sldId="302"/>
            <ac:spMk id="2" creationId="{00000000-0000-0000-0000-000000000000}"/>
          </ac:spMkLst>
        </pc:spChg>
        <pc:spChg chg="mod">
          <ac:chgData name="RA Dr. Daniel Stanonik" userId="743677a7-f38a-4111-b8fc-6aa485784ae7" providerId="ADAL" clId="{CF4F82CC-0769-412B-92BB-B6B8DCCE493A}" dt="2026-05-27T06:56:51.461" v="9" actId="20577"/>
          <ac:spMkLst>
            <pc:docMk/>
            <pc:sldMk cId="0" sldId="302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387BF21-9413-4DE2-BC77-372C603A75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Host Grotesk" panose="020B0504030402000203" pitchFamily="34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F5AE6-DD2A-457A-B833-FD6E86F8D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9641D-3713-411C-BF51-9D55AD28352A}" type="datetimeFigureOut">
              <a:rPr lang="de-AT" smtClean="0">
                <a:latin typeface="Host Grotesk" panose="020B0504030402000203" pitchFamily="34" charset="77"/>
              </a:rPr>
              <a:t>27.05.2026</a:t>
            </a:fld>
            <a:endParaRPr lang="de-AT" dirty="0">
              <a:latin typeface="Host Grotesk" panose="020B0504030402000203" pitchFamily="34" charset="77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6413E9-38C6-49A8-9561-8E5992E3D8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Host Grotesk" panose="020B0504030402000203" pitchFamily="34" charset="77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B84A4B-B3F7-42CF-8A87-7EF1766951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AA41C-CCA1-40A7-8196-AF4C15E3D521}" type="slidenum">
              <a:rPr lang="de-AT" smtClean="0">
                <a:latin typeface="Host Grotesk" panose="020B0504030402000203" pitchFamily="34" charset="77"/>
              </a:rPr>
              <a:t>‹Nr.›</a:t>
            </a:fld>
            <a:endParaRPr lang="de-AT" dirty="0">
              <a:latin typeface="Host Grotesk" panose="020B050403040200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2259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ost Grotesk" panose="020B0504030402000203" pitchFamily="34" charset="77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ost Grotesk" panose="020B0504030402000203" pitchFamily="34" charset="77"/>
              </a:defRPr>
            </a:lvl1pPr>
          </a:lstStyle>
          <a:p>
            <a:fld id="{93D78463-016B-4B84-8B8C-B548F64DAEB2}" type="datetimeFigureOut">
              <a:rPr lang="de-AT" smtClean="0"/>
              <a:pPr/>
              <a:t>27.05.2026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ost Grotesk" panose="020B0504030402000203" pitchFamily="34" charset="77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ost Grotesk" panose="020B0504030402000203" pitchFamily="34" charset="77"/>
              </a:defRPr>
            </a:lvl1pPr>
          </a:lstStyle>
          <a:p>
            <a:fld id="{0EA04A45-DD74-4A0E-A117-2EF96470CD1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395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ost Grotesk" panose="020B050403040200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hell_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B8A3D34-DC8C-4FC6-A49F-4A0910E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C84391-4AA2-972B-FA25-83DC1DACCA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3" y="272539"/>
            <a:ext cx="1019076" cy="9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3B6D04E9-A61C-A1EC-DB45-CA9ADCE1D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7195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68D69F4A-23D5-C6A7-A743-7E1EFD644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7410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Bildplatzhalter">
            <a:extLst>
              <a:ext uri="{FF2B5EF4-FFF2-40B4-BE49-F238E27FC236}">
                <a16:creationId xmlns:a16="http://schemas.microsoft.com/office/drawing/2014/main" id="{A3ECD65A-1F1C-4F81-8205-0BDE509CC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cxnSp>
        <p:nvCxnSpPr>
          <p:cNvPr id="9" name="Gerader Verbinder">
            <a:extLst>
              <a:ext uri="{FF2B5EF4-FFF2-40B4-BE49-F238E27FC236}">
                <a16:creationId xmlns:a16="http://schemas.microsoft.com/office/drawing/2014/main" id="{69610AA5-E099-4CCA-9C6C-4781BBE6B927}"/>
              </a:ext>
            </a:extLst>
          </p:cNvPr>
          <p:cNvCxnSpPr>
            <a:cxnSpLocks/>
          </p:cNvCxnSpPr>
          <p:nvPr userDrawn="1"/>
        </p:nvCxnSpPr>
        <p:spPr>
          <a:xfrm>
            <a:off x="4979964" y="2049462"/>
            <a:ext cx="0" cy="381952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">
            <a:extLst>
              <a:ext uri="{FF2B5EF4-FFF2-40B4-BE49-F238E27FC236}">
                <a16:creationId xmlns:a16="http://schemas.microsoft.com/office/drawing/2014/main" id="{97CD665E-3F56-4231-AACC-9BC682E90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DDE1A6F3-43B3-456A-8D66-91D0EE76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13CD95C4-8A30-B873-BDF0-502EFF564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6442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1C6E68A-313D-41FE-8676-49EA0426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0CE80BE-3FA2-4BC4-8851-DC69ABE00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59D32040-DDD1-2FAD-F1AC-DC4C048320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200" y="1825624"/>
            <a:ext cx="5181600" cy="4351337"/>
          </a:xfrm>
          <a:prstGeom prst="snip1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2">
            <a:extLst>
              <a:ext uri="{FF2B5EF4-FFF2-40B4-BE49-F238E27FC236}">
                <a16:creationId xmlns:a16="http://schemas.microsoft.com/office/drawing/2014/main" id="{7F1B8430-0830-A426-53F9-5D8AE00CE5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6" name="Fußzeilenplatzhalter">
            <a:extLst>
              <a:ext uri="{FF2B5EF4-FFF2-40B4-BE49-F238E27FC236}">
                <a16:creationId xmlns:a16="http://schemas.microsoft.com/office/drawing/2014/main" id="{ACEBFF5D-9DA9-C556-6BAE-16587301A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2377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1C6E68A-313D-41FE-8676-49EA0426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4" name="Inhaltsplatzhalter2">
            <a:extLst>
              <a:ext uri="{FF2B5EF4-FFF2-40B4-BE49-F238E27FC236}">
                <a16:creationId xmlns:a16="http://schemas.microsoft.com/office/drawing/2014/main" id="{48896F41-F76E-4758-9EE5-63B60BD72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3" name="Inhaltsplatzhalter1">
            <a:extLst>
              <a:ext uri="{FF2B5EF4-FFF2-40B4-BE49-F238E27FC236}">
                <a16:creationId xmlns:a16="http://schemas.microsoft.com/office/drawing/2014/main" id="{F8CB6688-4E90-4DCD-BEA0-6430EADF0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30CE80BE-3FA2-4BC4-8851-DC69ABE00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9BF2BA89-E500-B9D6-5D34-30C2E4C02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9348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Bildplatzhalter2">
            <a:extLst>
              <a:ext uri="{FF2B5EF4-FFF2-40B4-BE49-F238E27FC236}">
                <a16:creationId xmlns:a16="http://schemas.microsoft.com/office/drawing/2014/main" id="{E0539ED4-63BE-44A3-B7D1-ACD7470A75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556" y="1813138"/>
            <a:ext cx="4152900" cy="203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7" name="Bildplatzhalter1">
            <a:extLst>
              <a:ext uri="{FF2B5EF4-FFF2-40B4-BE49-F238E27FC236}">
                <a16:creationId xmlns:a16="http://schemas.microsoft.com/office/drawing/2014/main" id="{51B0F7EA-B657-4025-AE23-B8608CF99B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3967588"/>
            <a:ext cx="4152900" cy="203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6C755E90-7B2A-8693-57A4-D974E003F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5CF5BE2-9124-C84A-C261-B8F9B8454F6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81600" y="1812925"/>
            <a:ext cx="6172200" cy="4186238"/>
          </a:xfrm>
          <a:prstGeom prst="snip1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80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4DA8F70-5D06-4D88-93DA-19BB22F9BC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3967588"/>
            <a:ext cx="4152900" cy="20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30C22DB9-8EC5-49A4-88C7-C88D87DAC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556" y="1813138"/>
            <a:ext cx="4152900" cy="20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8" name="Inhaltsplatzhalter">
            <a:extLst>
              <a:ext uri="{FF2B5EF4-FFF2-40B4-BE49-F238E27FC236}">
                <a16:creationId xmlns:a16="http://schemas.microsoft.com/office/drawing/2014/main" id="{D3B7F26B-8D76-4323-BBDE-32005983FD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63127" y="1813138"/>
            <a:ext cx="6190317" cy="41864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0B41F564-87AD-BC88-F1F8-808D76FDF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4691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1ED27DB-6FE1-4A52-9C5A-487D7EA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96B16DB3-6654-4FCA-8C79-9444947B5F3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63127" y="1810329"/>
            <a:ext cx="6190673" cy="418363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056E9B4-9853-42EB-97A7-9A2E964E48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3961968"/>
            <a:ext cx="4153257" cy="2032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6FEBFE63-155F-474A-B32C-994821DE4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10328"/>
            <a:ext cx="4153257" cy="2032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996F3CB-8027-407F-B7A5-18A7EE0A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A5921237-0271-1AEA-68C0-923811929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18405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4A3771C-7114-3694-33C3-DB6A69F6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3C98E70-503B-29ED-F00F-C7E812367D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045200"/>
            <a:ext cx="12192000" cy="8128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EFEDEAC-ECAF-7C9B-C4DD-293A5FE05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0DD916-761B-DD93-1712-1E3CD209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A56EDC-72F3-ACC6-3B2A-5C170ED38E1C}"/>
              </a:ext>
            </a:extLst>
          </p:cNvPr>
          <p:cNvSpPr txBox="1"/>
          <p:nvPr userDrawn="1"/>
        </p:nvSpPr>
        <p:spPr>
          <a:xfrm>
            <a:off x="749300" y="3925888"/>
            <a:ext cx="1019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Danke für Ihre </a:t>
            </a:r>
            <a:b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</a:br>
            <a:r>
              <a:rPr kumimoji="0" lang="de-DE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Aufmerksamkeit!</a:t>
            </a:r>
            <a:endParaRPr lang="de-DE" sz="6000" dirty="0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1F9231-10CD-C473-572A-A364C28AE632}"/>
              </a:ext>
            </a:extLst>
          </p:cNvPr>
          <p:cNvSpPr txBox="1"/>
          <p:nvPr userDrawn="1"/>
        </p:nvSpPr>
        <p:spPr>
          <a:xfrm>
            <a:off x="749300" y="6478929"/>
            <a:ext cx="10198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Versetz’ Berge</a:t>
            </a: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3" name="insta">
            <a:extLst>
              <a:ext uri="{FF2B5EF4-FFF2-40B4-BE49-F238E27FC236}">
                <a16:creationId xmlns:a16="http://schemas.microsoft.com/office/drawing/2014/main" id="{85872464-FBA6-29CF-3F6B-54453AC8A1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7241" y="5283572"/>
            <a:ext cx="3699476" cy="34132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Insta </a:t>
            </a:r>
            <a:r>
              <a:rPr lang="de-AT" dirty="0" err="1"/>
              <a:t>account</a:t>
            </a:r>
            <a:endParaRPr lang="de-AT" dirty="0"/>
          </a:p>
        </p:txBody>
      </p:sp>
      <p:sp>
        <p:nvSpPr>
          <p:cNvPr id="14" name="fb">
            <a:extLst>
              <a:ext uri="{FF2B5EF4-FFF2-40B4-BE49-F238E27FC236}">
                <a16:creationId xmlns:a16="http://schemas.microsoft.com/office/drawing/2014/main" id="{1FCE20DA-3A75-7D44-7D3B-3104AFA6D6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7241" y="4782767"/>
            <a:ext cx="3699476" cy="34132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Facebook </a:t>
            </a:r>
            <a:r>
              <a:rPr lang="de-AT" dirty="0" err="1"/>
              <a:t>account</a:t>
            </a:r>
            <a:endParaRPr lang="de-AT" dirty="0"/>
          </a:p>
        </p:txBody>
      </p:sp>
      <p:sp>
        <p:nvSpPr>
          <p:cNvPr id="15" name="email">
            <a:extLst>
              <a:ext uri="{FF2B5EF4-FFF2-40B4-BE49-F238E27FC236}">
                <a16:creationId xmlns:a16="http://schemas.microsoft.com/office/drawing/2014/main" id="{CE3978AE-B2C6-5D72-229F-BA21351AC2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7241" y="4281962"/>
            <a:ext cx="3699476" cy="34132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E-Mail Adresse</a:t>
            </a:r>
          </a:p>
        </p:txBody>
      </p:sp>
      <p:sp>
        <p:nvSpPr>
          <p:cNvPr id="17" name="verfasser">
            <a:extLst>
              <a:ext uri="{FF2B5EF4-FFF2-40B4-BE49-F238E27FC236}">
                <a16:creationId xmlns:a16="http://schemas.microsoft.com/office/drawing/2014/main" id="{191EB699-7BF8-F234-E300-71567549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403410"/>
            <a:ext cx="6681662" cy="341326"/>
          </a:xfrm>
        </p:spPr>
        <p:txBody>
          <a:bodyPr>
            <a:noAutofit/>
          </a:bodyPr>
          <a:lstStyle>
            <a:lvl1pPr marL="0" indent="0">
              <a:buNone/>
              <a:defRPr sz="1800" spc="3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/>
              <a:t>VERFASSER*IN@UNILEOBEN.AC.AT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3A45689-D294-12F6-4973-327FE889EA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5CD96D7-3773-A6AB-8019-F7BC456E74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7658" y="4839130"/>
            <a:ext cx="228600" cy="2286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315A2A2-4835-DEF4-9E74-956C07CFA5B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7658" y="5339935"/>
            <a:ext cx="228600" cy="2286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C9E65D5-8B0F-3CF8-591B-1041760C466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7658" y="4360128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ft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n-n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CC7B895-0617-1948-BF97-EAC47F72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704960"/>
            <a:ext cx="4716000" cy="216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st Grotesk" panose="020B0504030402000203" pitchFamily="34" charset="77"/>
              <a:ea typeface="+mn-ea"/>
              <a:cs typeface="+mn-cs"/>
            </a:endParaRPr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5E55CCA-6392-1F93-5DAA-B3B06248C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37F9980-1D57-624A-91F7-9D2899B508AA}"/>
              </a:ext>
            </a:extLst>
          </p:cNvPr>
          <p:cNvSpPr txBox="1">
            <a:spLocks/>
          </p:cNvSpPr>
          <p:nvPr userDrawn="1"/>
        </p:nvSpPr>
        <p:spPr>
          <a:xfrm>
            <a:off x="838200" y="1640483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tx1"/>
                </a:solidFill>
              </a:rPr>
              <a:t>Funnel</a:t>
            </a:r>
            <a:r>
              <a:rPr lang="de-DE" b="1" dirty="0">
                <a:solidFill>
                  <a:schemeClr val="tx1"/>
                </a:solidFill>
              </a:rPr>
              <a:t> Display Fett</a:t>
            </a:r>
            <a:endParaRPr lang="de-AT" b="1" dirty="0">
              <a:solidFill>
                <a:schemeClr val="tx1"/>
              </a:solidFill>
            </a:endParaRP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A50A841C-2366-DD93-1996-CB92E4C41528}"/>
              </a:ext>
            </a:extLst>
          </p:cNvPr>
          <p:cNvSpPr txBox="1">
            <a:spLocks/>
          </p:cNvSpPr>
          <p:nvPr userDrawn="1"/>
        </p:nvSpPr>
        <p:spPr>
          <a:xfrm>
            <a:off x="838200" y="2397772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Regular</a:t>
            </a:r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BF99A5DB-CBD9-ACDD-F4E8-FF64C6DB302B}"/>
              </a:ext>
            </a:extLst>
          </p:cNvPr>
          <p:cNvSpPr txBox="1">
            <a:spLocks/>
          </p:cNvSpPr>
          <p:nvPr userDrawn="1"/>
        </p:nvSpPr>
        <p:spPr>
          <a:xfrm>
            <a:off x="838200" y="3080444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Kursiv</a:t>
            </a:r>
          </a:p>
        </p:txBody>
      </p:sp>
      <p:sp>
        <p:nvSpPr>
          <p:cNvPr id="11" name="titel">
            <a:extLst>
              <a:ext uri="{FF2B5EF4-FFF2-40B4-BE49-F238E27FC236}">
                <a16:creationId xmlns:a16="http://schemas.microsoft.com/office/drawing/2014/main" id="{A5A05707-29A0-7EA0-98D7-FCDC324B702E}"/>
              </a:ext>
            </a:extLst>
          </p:cNvPr>
          <p:cNvSpPr txBox="1">
            <a:spLocks/>
          </p:cNvSpPr>
          <p:nvPr userDrawn="1"/>
        </p:nvSpPr>
        <p:spPr>
          <a:xfrm>
            <a:off x="838200" y="3837733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Fett</a:t>
            </a:r>
          </a:p>
        </p:txBody>
      </p:sp>
      <p:sp>
        <p:nvSpPr>
          <p:cNvPr id="13" name="titel">
            <a:extLst>
              <a:ext uri="{FF2B5EF4-FFF2-40B4-BE49-F238E27FC236}">
                <a16:creationId xmlns:a16="http://schemas.microsoft.com/office/drawing/2014/main" id="{2961C47E-1C5C-C6EA-9DD6-3948BD3BF7EA}"/>
              </a:ext>
            </a:extLst>
          </p:cNvPr>
          <p:cNvSpPr txBox="1">
            <a:spLocks/>
          </p:cNvSpPr>
          <p:nvPr userDrawn="1"/>
        </p:nvSpPr>
        <p:spPr>
          <a:xfrm>
            <a:off x="838200" y="4589579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27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st Grotesk" panose="020B0504030402000203" pitchFamily="34" charset="77"/>
                <a:ea typeface="+mn-ea"/>
                <a:cs typeface="+mn-cs"/>
              </a:rPr>
              <a:t>Host Grotesk Fett Kursiv</a:t>
            </a:r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7EB6158D-1DE6-012C-3AF5-3FF616A4B321}"/>
              </a:ext>
            </a:extLst>
          </p:cNvPr>
          <p:cNvSpPr txBox="1">
            <a:spLocks/>
          </p:cNvSpPr>
          <p:nvPr userDrawn="1"/>
        </p:nvSpPr>
        <p:spPr>
          <a:xfrm>
            <a:off x="838200" y="504549"/>
            <a:ext cx="5422900" cy="7572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Funnel Display" pitchFamily="2" charset="0"/>
                <a:ea typeface="+mj-ea"/>
                <a:cs typeface="+mj-cs"/>
              </a:defRPr>
            </a:lvl1pPr>
          </a:lstStyle>
          <a:p>
            <a:r>
              <a:rPr lang="de-DE" dirty="0"/>
              <a:t>Schriftenchart</a:t>
            </a:r>
            <a:endParaRPr lang="de-A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hell_Claim_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B8A3D34-DC8C-4FC6-A49F-4A0910E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C84391-4AA2-972B-FA25-83DC1DACCA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3" y="272539"/>
            <a:ext cx="1019076" cy="9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hell_ohne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B8A3D34-DC8C-4FC6-A49F-4A0910E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C84391-4AA2-972B-FA25-83DC1DACCA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3" y="272539"/>
            <a:ext cx="1019076" cy="9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dunkel_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E5E3C0-C281-7423-2D0F-0CD7C4E9F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C1F9D27C-8059-07F4-FB78-0F0906A1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10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dunkel_Claim_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E5E3C0-C281-7423-2D0F-0CD7C4E9F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C1F9D27C-8059-07F4-FB78-0F0906A1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53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dunkel_ohne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g">
            <a:extLst>
              <a:ext uri="{FF2B5EF4-FFF2-40B4-BE49-F238E27FC236}">
                <a16:creationId xmlns:a16="http://schemas.microsoft.com/office/drawing/2014/main" id="{913FCD7C-6AB4-4CB2-A620-50F9F0769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22125FF0-8932-4A1D-AEBF-8BFA7E71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92A2AA78-FADA-4C9D-920F-97F95683153E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0797EAD3-C89B-425A-6D33-288C5ED8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3" name="Untertitel">
            <a:extLst>
              <a:ext uri="{FF2B5EF4-FFF2-40B4-BE49-F238E27FC236}">
                <a16:creationId xmlns:a16="http://schemas.microsoft.com/office/drawing/2014/main" id="{251111E8-88BD-44D6-AB51-45BB43F6E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Untertitelformat bearbeiten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49913F50-D0B8-4189-B235-14C84B301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8E5E3C0-C281-7423-2D0F-0CD7C4E9FE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3041" y="272539"/>
            <a:ext cx="1019077" cy="957704"/>
          </a:xfrm>
          <a:prstGeom prst="rect">
            <a:avLst/>
          </a:prstGeom>
        </p:spPr>
      </p:pic>
      <p:sp>
        <p:nvSpPr>
          <p:cNvPr id="13" name="Datumsplatzhalter">
            <a:extLst>
              <a:ext uri="{FF2B5EF4-FFF2-40B4-BE49-F238E27FC236}">
                <a16:creationId xmlns:a16="http://schemas.microsoft.com/office/drawing/2014/main" id="{C1F9D27C-8059-07F4-FB78-0F0906A1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492" y="6457950"/>
            <a:ext cx="2518907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r>
              <a:rPr lang="de-DE" dirty="0"/>
              <a:t>UNILEOBEN.AC.AT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95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r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ECE4-14AA-4CCE-9D23-B5448B5AC309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85053EF8-FC76-CFFE-5280-4CD1D1A23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 dirty="0"/>
              <a:t>REFERENT*IN | ORGANISATIONSEINHEIT</a:t>
            </a:r>
          </a:p>
        </p:txBody>
      </p:sp>
      <p:sp>
        <p:nvSpPr>
          <p:cNvPr id="16" name="Foto">
            <a:extLst>
              <a:ext uri="{FF2B5EF4-FFF2-40B4-BE49-F238E27FC236}">
                <a16:creationId xmlns:a16="http://schemas.microsoft.com/office/drawing/2014/main" id="{95C07462-2040-45D6-9485-1164099D75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6406" cy="6214418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Foto</a:t>
            </a:r>
          </a:p>
        </p:txBody>
      </p:sp>
      <p:sp>
        <p:nvSpPr>
          <p:cNvPr id="8" name="Textplatzhalter">
            <a:extLst>
              <a:ext uri="{FF2B5EF4-FFF2-40B4-BE49-F238E27FC236}">
                <a16:creationId xmlns:a16="http://schemas.microsoft.com/office/drawing/2014/main" id="{F202F0B2-940F-448F-BC55-722AD79BF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0814" y="2410267"/>
            <a:ext cx="6352986" cy="3635701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itel">
            <a:extLst>
              <a:ext uri="{FF2B5EF4-FFF2-40B4-BE49-F238E27FC236}">
                <a16:creationId xmlns:a16="http://schemas.microsoft.com/office/drawing/2014/main" id="{FA3A7790-BE3A-49A8-BBCC-35B27C443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14" y="812031"/>
            <a:ext cx="6352986" cy="1422349"/>
          </a:xfrm>
        </p:spPr>
        <p:txBody>
          <a:bodyPr anchor="b">
            <a:normAutofit/>
          </a:bodyPr>
          <a:lstStyle>
            <a:lvl1pPr algn="l">
              <a:defRPr sz="2800" b="1" i="0" spc="0">
                <a:latin typeface="Funnel Display" pitchFamily="2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/>
              <a:t>Vorname Nachname</a:t>
            </a:r>
            <a:br>
              <a:rPr lang="de-DE" dirty="0"/>
            </a:br>
            <a:r>
              <a:rPr lang="de-DE" dirty="0"/>
              <a:t>Funktion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561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iten-nr">
            <a:extLst>
              <a:ext uri="{FF2B5EF4-FFF2-40B4-BE49-F238E27FC236}">
                <a16:creationId xmlns:a16="http://schemas.microsoft.com/office/drawing/2014/main" id="{CD645B8B-A1D3-4369-A022-330A693B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2" name="inhalt">
            <a:extLst>
              <a:ext uri="{FF2B5EF4-FFF2-40B4-BE49-F238E27FC236}">
                <a16:creationId xmlns:a16="http://schemas.microsoft.com/office/drawing/2014/main" id="{90A4ABD3-FA37-A3CC-A858-A9BDA4D1C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758722"/>
            <a:ext cx="4055542" cy="2883234"/>
          </a:xfrm>
        </p:spPr>
        <p:txBody>
          <a:bodyPr lIns="0" anchor="ctr"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CC7B895-0617-1948-BF97-EAC47F72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704960"/>
            <a:ext cx="4716000" cy="216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st Grotesk" panose="020B0504030402000203" pitchFamily="34" charset="77"/>
              <a:ea typeface="+mn-ea"/>
              <a:cs typeface="+mn-cs"/>
            </a:endParaRPr>
          </a:p>
        </p:txBody>
      </p:sp>
      <p:sp>
        <p:nvSpPr>
          <p:cNvPr id="15" name="titel">
            <a:extLst>
              <a:ext uri="{FF2B5EF4-FFF2-40B4-BE49-F238E27FC236}">
                <a16:creationId xmlns:a16="http://schemas.microsoft.com/office/drawing/2014/main" id="{82889405-327B-DF41-DF59-1FDF5952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445"/>
            <a:ext cx="5422900" cy="2101255"/>
          </a:xfrm>
        </p:spPr>
        <p:txBody>
          <a:bodyPr lIns="0" anchor="b"/>
          <a:lstStyle>
            <a:lvl1pPr algn="l"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95E55CCA-6392-1F93-5DAA-B3B06248C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35620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AFE57160-2FA1-4A69-B3AA-1FDDE9B5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42A014B9-C9E9-412E-91EE-78986A56D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8FDDAE6-7F5C-44BF-A66C-85146AE0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i="0">
                <a:latin typeface="Funnel Display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5FD987E1-92A3-52EE-7139-BDCE3DEA1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457949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</p:spTree>
    <p:extLst>
      <p:ext uri="{BB962C8B-B14F-4D97-AF65-F5344CB8AC3E}">
        <p14:creationId xmlns:p14="http://schemas.microsoft.com/office/powerpoint/2010/main" val="29863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EC7AD338-CA61-57AC-17E9-EAD90B2C1D5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6057306"/>
            <a:ext cx="12192000" cy="812800"/>
          </a:xfrm>
          <a:prstGeom prst="rect">
            <a:avLst/>
          </a:prstGeom>
        </p:spPr>
      </p:pic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0ABC47AE-F038-42F9-91B8-ECCC89DF2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Host Grotesk" panose="020B0504030402000203" pitchFamily="34" charset="77"/>
              </a:defRPr>
            </a:lvl1pPr>
          </a:lstStyle>
          <a:p>
            <a:fld id="{1C8EECE4-14AA-4CCE-9D23-B5448B5AC309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CFADD62A-728B-BD82-DD69-199FC085B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457950"/>
            <a:ext cx="5029201" cy="365125"/>
          </a:xfrm>
          <a:prstGeom prst="rect">
            <a:avLst/>
          </a:prstGeom>
        </p:spPr>
        <p:txBody>
          <a:bodyPr anchor="ctr"/>
          <a:lstStyle>
            <a:lvl1pPr>
              <a:defRPr lang="de-AT" sz="1000" b="0" i="0" kern="1200" dirty="0" smtClean="0">
                <a:solidFill>
                  <a:schemeClr val="bg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</a:lstStyle>
          <a:p>
            <a:pPr algn="ctr"/>
            <a:r>
              <a:rPr lang="de-AT"/>
              <a:t>REFERENT*IN | ORGANISATIONSEINHEIT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C6F2C4B8-BE91-4E55-A984-EAD25366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2F2875C-AE98-46D6-8965-9128EF82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5041AD-E111-90AD-0CC2-067F9590384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252199" y="230188"/>
            <a:ext cx="687219" cy="4591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3ECB94B-E1B6-976F-038F-4EACBD935385}"/>
              </a:ext>
            </a:extLst>
          </p:cNvPr>
          <p:cNvSpPr txBox="1"/>
          <p:nvPr userDrawn="1"/>
        </p:nvSpPr>
        <p:spPr>
          <a:xfrm>
            <a:off x="749300" y="6478929"/>
            <a:ext cx="10198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nnel Display" pitchFamily="2" charset="0"/>
                <a:ea typeface="+mj-ea"/>
                <a:cs typeface="+mj-cs"/>
              </a:rPr>
              <a:t>Versetz’ Berge</a:t>
            </a:r>
            <a:endParaRPr lang="de-DE" sz="15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4" r:id="rId2"/>
    <p:sldLayoutId id="2147483735" r:id="rId3"/>
    <p:sldLayoutId id="2147483732" r:id="rId4"/>
    <p:sldLayoutId id="2147483736" r:id="rId5"/>
    <p:sldLayoutId id="2147483737" r:id="rId6"/>
    <p:sldLayoutId id="2147483726" r:id="rId7"/>
    <p:sldLayoutId id="2147483681" r:id="rId8"/>
    <p:sldLayoutId id="2147483650" r:id="rId9"/>
    <p:sldLayoutId id="2147483654" r:id="rId10"/>
    <p:sldLayoutId id="2147483655" r:id="rId11"/>
    <p:sldLayoutId id="2147483675" r:id="rId12"/>
    <p:sldLayoutId id="2147483676" r:id="rId13"/>
    <p:sldLayoutId id="2147483652" r:id="rId14"/>
    <p:sldLayoutId id="2147483673" r:id="rId15"/>
    <p:sldLayoutId id="2147483674" r:id="rId16"/>
    <p:sldLayoutId id="2147483672" r:id="rId17"/>
    <p:sldLayoutId id="2147483733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Funnel Displ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Host Grotesk" panose="020B050403040200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54D9E760-26ED-8DD7-B798-0ADD9FBC2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Datenschutzschulung für Mitarbeiter*</a:t>
            </a:r>
            <a:r>
              <a:rPr lang="de-AT" dirty="0" err="1"/>
              <a:t>nnen</a:t>
            </a:r>
            <a:r>
              <a:rPr lang="de-AT" dirty="0"/>
              <a:t> der </a:t>
            </a:r>
            <a:r>
              <a:rPr lang="de-AT" dirty="0" err="1"/>
              <a:t>Monatanuniversität</a:t>
            </a:r>
            <a:r>
              <a:rPr lang="de-AT" dirty="0"/>
              <a:t> Leoben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35B435-0563-1106-F154-A3E94CA87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75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pPr marL="0" indent="0">
              <a:buClr>
                <a:srgbClr val="006666"/>
              </a:buClr>
              <a:buNone/>
              <a:defRPr/>
            </a:pPr>
            <a:r>
              <a:rPr lang="de-DE" altLang="de-DE" sz="2600" b="1" dirty="0"/>
              <a:t>Jede/r Verantwortliche einer Verarbeitung muss die Betroffenen unaufgefordert über den Umstand und Inhalt der Aufnahme ihrer personenbezogenen Daten informieren.</a:t>
            </a:r>
          </a:p>
          <a:p>
            <a:pPr marL="0" indent="0">
              <a:buClr>
                <a:srgbClr val="006666"/>
              </a:buClr>
              <a:buNone/>
              <a:defRPr/>
            </a:pPr>
            <a:r>
              <a:rPr lang="de-DE" altLang="de-DE" sz="2600" b="1" dirty="0"/>
              <a:t>Zeitpunkt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bei der Datenerhebung, wenn direkt bei dem/der Betroffenen Daten erhoben werden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sonst zum Zeitpunkt der erstmaligen Kommunikation mit dem/der Betroffenen oder erstmaliger Weitergabe der Daten, spätestens aber ein Monat nach Erhalt der Daten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3. Informationspflicht bezüglich Datenverarbeitung (1/2)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42239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pPr marL="0" indent="0">
              <a:buClr>
                <a:srgbClr val="006666"/>
              </a:buClr>
              <a:buNone/>
              <a:defRPr/>
            </a:pPr>
            <a:r>
              <a:rPr lang="de-DE" altLang="de-DE" sz="2600" b="1" dirty="0"/>
              <a:t>Form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mündliche oder schriftliche Information, auch als Link möglich („</a:t>
            </a:r>
            <a:r>
              <a:rPr lang="de-DE" altLang="de-DE" dirty="0" err="1"/>
              <a:t>Layered</a:t>
            </a:r>
            <a:r>
              <a:rPr lang="de-DE" altLang="de-DE" dirty="0"/>
              <a:t> Privacy </a:t>
            </a:r>
            <a:r>
              <a:rPr lang="de-DE" altLang="de-DE" dirty="0" err="1"/>
              <a:t>Notice</a:t>
            </a:r>
            <a:r>
              <a:rPr lang="de-DE" altLang="de-DE" dirty="0"/>
              <a:t>“)</a:t>
            </a:r>
          </a:p>
          <a:p>
            <a:pPr marL="0" indent="0">
              <a:buClr>
                <a:srgbClr val="006666"/>
              </a:buClr>
              <a:buNone/>
              <a:defRPr/>
            </a:pPr>
            <a:r>
              <a:rPr lang="de-DE" altLang="de-DE" sz="2600" b="1" dirty="0"/>
              <a:t>Ausnahmen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betroffene Person hat die Informationen bereits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Verarbeitung ist durch Rechtsvorschriften geregelt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Informationserteilung ist unmöglich oder erfordert unverhältnismäßigen Aufwand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3. Informationspflicht bezüglich Datenverarbeitung (2/2)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34321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006666"/>
              </a:buClr>
              <a:buNone/>
            </a:pPr>
            <a:r>
              <a:rPr lang="de-DE" altLang="de-DE" sz="3100" b="1" dirty="0">
                <a:solidFill>
                  <a:srgbClr val="000000"/>
                </a:solidFill>
              </a:rPr>
              <a:t>Jede/r Betroffene hat Rechte, die gegen den/die </a:t>
            </a:r>
            <a:r>
              <a:rPr lang="de-DE" altLang="de-DE" sz="3100" b="1" dirty="0" err="1">
                <a:solidFill>
                  <a:srgbClr val="000000"/>
                </a:solidFill>
              </a:rPr>
              <a:t>AuftraggeberIn</a:t>
            </a:r>
            <a:r>
              <a:rPr lang="de-DE" altLang="de-DE" sz="3100" b="1" dirty="0">
                <a:solidFill>
                  <a:srgbClr val="000000"/>
                </a:solidFill>
              </a:rPr>
              <a:t> geltend gemacht werden können:</a:t>
            </a:r>
            <a:endParaRPr lang="de-DE" altLang="de-DE" sz="3100" dirty="0">
              <a:solidFill>
                <a:srgbClr val="000000"/>
              </a:solidFill>
            </a:endParaRPr>
          </a:p>
          <a:p>
            <a:pPr marL="273050" lvl="1" indent="-273050">
              <a:lnSpc>
                <a:spcPct val="110000"/>
              </a:lnSpc>
              <a:spcBef>
                <a:spcPts val="1000"/>
              </a:spcBef>
              <a:buClr>
                <a:srgbClr val="006666"/>
              </a:buClr>
            </a:pPr>
            <a:r>
              <a:rPr lang="de-DE" altLang="de-DE" sz="2800" dirty="0">
                <a:solidFill>
                  <a:srgbClr val="000000"/>
                </a:solidFill>
              </a:rPr>
              <a:t>Recht auf </a:t>
            </a:r>
            <a:r>
              <a:rPr lang="de-DE" altLang="de-DE" sz="2800" b="1" dirty="0">
                <a:solidFill>
                  <a:srgbClr val="000000"/>
                </a:solidFill>
              </a:rPr>
              <a:t>Auskunft</a:t>
            </a:r>
            <a:r>
              <a:rPr lang="de-DE" altLang="de-DE" sz="2800" dirty="0">
                <a:solidFill>
                  <a:srgbClr val="000000"/>
                </a:solidFill>
              </a:rPr>
              <a:t> (Achtung: Frist ein Monat), Recht auf </a:t>
            </a:r>
            <a:r>
              <a:rPr lang="de-DE" altLang="de-DE" sz="2800" b="1" dirty="0">
                <a:solidFill>
                  <a:srgbClr val="000000"/>
                </a:solidFill>
              </a:rPr>
              <a:t>Berichtigung</a:t>
            </a:r>
            <a:r>
              <a:rPr lang="de-DE" altLang="de-DE" sz="2800" dirty="0">
                <a:solidFill>
                  <a:srgbClr val="000000"/>
                </a:solidFill>
              </a:rPr>
              <a:t> und Recht auf </a:t>
            </a:r>
            <a:r>
              <a:rPr lang="de-DE" altLang="de-DE" sz="2800" b="1" dirty="0">
                <a:solidFill>
                  <a:srgbClr val="000000"/>
                </a:solidFill>
              </a:rPr>
              <a:t>Löschung</a:t>
            </a:r>
          </a:p>
          <a:p>
            <a:pPr>
              <a:lnSpc>
                <a:spcPct val="110000"/>
              </a:lnSpc>
              <a:buClr>
                <a:srgbClr val="006666"/>
              </a:buClr>
            </a:pPr>
            <a:r>
              <a:rPr lang="de-DE" altLang="de-DE" dirty="0">
                <a:solidFill>
                  <a:srgbClr val="000000"/>
                </a:solidFill>
              </a:rPr>
              <a:t>„</a:t>
            </a:r>
            <a:r>
              <a:rPr lang="de-DE" altLang="de-DE" b="1" dirty="0">
                <a:solidFill>
                  <a:srgbClr val="000000"/>
                </a:solidFill>
              </a:rPr>
              <a:t>Recht auf Vergessen-Werden</a:t>
            </a:r>
            <a:r>
              <a:rPr lang="de-DE" altLang="de-DE" dirty="0">
                <a:solidFill>
                  <a:srgbClr val="000000"/>
                </a:solidFill>
              </a:rPr>
              <a:t>“: Wurden Daten öffentlich gemacht, hat der/die Verantwortliche Dritte über den Löschungswunsch zu benachrichtigen</a:t>
            </a:r>
          </a:p>
          <a:p>
            <a:pPr>
              <a:lnSpc>
                <a:spcPct val="110000"/>
              </a:lnSpc>
              <a:buClr>
                <a:srgbClr val="006666"/>
              </a:buClr>
            </a:pPr>
            <a:r>
              <a:rPr lang="de-DE" altLang="de-DE" dirty="0">
                <a:solidFill>
                  <a:srgbClr val="000000"/>
                </a:solidFill>
              </a:rPr>
              <a:t>Recht auf (vorläufige) </a:t>
            </a:r>
            <a:r>
              <a:rPr lang="de-DE" altLang="de-DE" b="1" dirty="0">
                <a:solidFill>
                  <a:srgbClr val="000000"/>
                </a:solidFill>
              </a:rPr>
              <a:t>Einschränkung der Verarbeitung</a:t>
            </a:r>
          </a:p>
          <a:p>
            <a:pPr>
              <a:lnSpc>
                <a:spcPct val="110000"/>
              </a:lnSpc>
              <a:buClr>
                <a:srgbClr val="006666"/>
              </a:buClr>
            </a:pPr>
            <a:r>
              <a:rPr lang="de-DE" altLang="de-DE" dirty="0">
                <a:solidFill>
                  <a:srgbClr val="000000"/>
                </a:solidFill>
              </a:rPr>
              <a:t>Recht auf </a:t>
            </a:r>
            <a:r>
              <a:rPr lang="de-DE" altLang="de-DE" b="1" dirty="0">
                <a:solidFill>
                  <a:srgbClr val="000000"/>
                </a:solidFill>
              </a:rPr>
              <a:t>Widerspruch</a:t>
            </a:r>
            <a:r>
              <a:rPr lang="de-DE" altLang="de-DE" dirty="0">
                <a:solidFill>
                  <a:srgbClr val="000000"/>
                </a:solidFill>
              </a:rPr>
              <a:t>, wenn kein überwiegendes Interesse oder bei Direktmarketing, Forschung, Statistik</a:t>
            </a:r>
          </a:p>
          <a:p>
            <a:pPr>
              <a:lnSpc>
                <a:spcPct val="110000"/>
              </a:lnSpc>
              <a:buClr>
                <a:srgbClr val="006666"/>
              </a:buClr>
            </a:pPr>
            <a:r>
              <a:rPr lang="de-DE" altLang="de-DE" b="1" dirty="0">
                <a:solidFill>
                  <a:srgbClr val="000000"/>
                </a:solidFill>
              </a:rPr>
              <a:t>Recht auf Information </a:t>
            </a:r>
            <a:r>
              <a:rPr lang="de-DE" altLang="de-DE" dirty="0">
                <a:solidFill>
                  <a:srgbClr val="000000"/>
                </a:solidFill>
              </a:rPr>
              <a:t>in Fällen einer groben Verletzung seiner/ihrer Rechte („Data </a:t>
            </a:r>
            <a:r>
              <a:rPr lang="de-DE" altLang="de-DE" dirty="0" err="1">
                <a:solidFill>
                  <a:srgbClr val="000000"/>
                </a:solidFill>
              </a:rPr>
              <a:t>Breach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Notification</a:t>
            </a:r>
            <a:r>
              <a:rPr lang="de-DE" altLang="de-DE" dirty="0">
                <a:solidFill>
                  <a:srgbClr val="000000"/>
                </a:solidFill>
              </a:rPr>
              <a:t>“)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4. Betroffenenrechte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22092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/>
          </a:bodyPr>
          <a:lstStyle/>
          <a:p>
            <a:pPr marL="0" indent="0">
              <a:buClr>
                <a:srgbClr val="006666"/>
              </a:buClr>
              <a:buNone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Nationales Anpassungsgesetz, das offene Fragen regelt. </a:t>
            </a:r>
          </a:p>
          <a:p>
            <a:pPr marL="0" indent="0">
              <a:buClr>
                <a:srgbClr val="006666"/>
              </a:buClr>
              <a:buNone/>
              <a:defRPr/>
            </a:pPr>
            <a:endParaRPr lang="de-DE" altLang="de-DE" sz="2400" dirty="0">
              <a:solidFill>
                <a:srgbClr val="000000"/>
              </a:solidFill>
            </a:endParaRPr>
          </a:p>
          <a:p>
            <a:pPr marL="0" indent="0">
              <a:buClr>
                <a:srgbClr val="006666"/>
              </a:buClr>
              <a:buNone/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Für die Universität u. a. interessant, weil</a:t>
            </a:r>
          </a:p>
          <a:p>
            <a:pPr>
              <a:buClr>
                <a:srgbClr val="006666"/>
              </a:buClr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gemäß § 7 Verarbeitungen für Archivzwecke, wissenschaftliche oder historische Forschungszwecke privilegiert sind (Allgemein in Art 89 DSGVO geregelt). </a:t>
            </a:r>
          </a:p>
          <a:p>
            <a:pPr>
              <a:buClr>
                <a:srgbClr val="006666"/>
              </a:buClr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sie grundsätzlich als Auftraggeberin des „öffentlichen Bereichs“ gewertet wird.</a:t>
            </a:r>
          </a:p>
          <a:p>
            <a:pPr>
              <a:buClr>
                <a:srgbClr val="006666"/>
              </a:buClr>
              <a:defRPr/>
            </a:pPr>
            <a:r>
              <a:rPr lang="de-DE" altLang="de-DE" sz="2400" dirty="0">
                <a:solidFill>
                  <a:srgbClr val="000000"/>
                </a:solidFill>
              </a:rPr>
              <a:t>sie die Zulässigkeit der Bildaufnahme regelt.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5. Datenschutzgesetz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5547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AT" dirty="0"/>
              <a:t>Wichtig bei Fotoaufnahmen auf Veranstaltungen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AT" dirty="0"/>
              <a:t>Eine Bildaufnahme im öffentlichen und nicht-öffentlichen Raum ist zu privaten Zwecken insbesondere dann zulässig, wenn</a:t>
            </a:r>
          </a:p>
          <a:p>
            <a:pPr>
              <a:lnSpc>
                <a:spcPct val="110000"/>
              </a:lnSpc>
            </a:pPr>
            <a:r>
              <a:rPr lang="de-AT" dirty="0"/>
              <a:t>die Betroffenen eingewilligt haben,</a:t>
            </a:r>
          </a:p>
          <a:p>
            <a:pPr>
              <a:lnSpc>
                <a:spcPct val="110000"/>
              </a:lnSpc>
            </a:pPr>
            <a:r>
              <a:rPr lang="de-AT" dirty="0"/>
              <a:t>im Einzelfall überwiegende berechtigte Interessen des Verantwortlichen oder eines Dritten bestehen und Verhältnismäßigkeit gegeben ist,</a:t>
            </a:r>
          </a:p>
          <a:p>
            <a:pPr>
              <a:lnSpc>
                <a:spcPct val="110000"/>
              </a:lnSpc>
            </a:pPr>
            <a:r>
              <a:rPr lang="de-AT" dirty="0"/>
              <a:t>Insbesondere zu Dokumentationszwecken, die nicht auf die Identifizierung von Personen gerichtet sind,</a:t>
            </a:r>
          </a:p>
          <a:p>
            <a:pPr>
              <a:lnSpc>
                <a:spcPct val="110000"/>
              </a:lnSpc>
            </a:pPr>
            <a:r>
              <a:rPr lang="de-AT" dirty="0"/>
              <a:t>keine höchstpersönlichen Lebensbereiche betroffen sind (Einwilligung notwendig) sowie</a:t>
            </a:r>
          </a:p>
          <a:p>
            <a:pPr>
              <a:lnSpc>
                <a:spcPct val="110000"/>
              </a:lnSpc>
            </a:pPr>
            <a:r>
              <a:rPr lang="de-AT" dirty="0"/>
              <a:t>„zu privaten Zwecken“ = nicht im Bereich der Hoheitsverwaltung.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5.1 Die Verarbeitung von Bildaufnahmen nach DSG (2018) 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0659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/>
          </a:bodyPr>
          <a:lstStyle/>
          <a:p>
            <a:r>
              <a:rPr lang="de-AT" sz="2400" dirty="0"/>
              <a:t>Keine Anwendung bei Bildaufnahmen, die ein </a:t>
            </a:r>
            <a:r>
              <a:rPr lang="de-AT" sz="2400" b="1" dirty="0"/>
              <a:t>privates</a:t>
            </a:r>
            <a:r>
              <a:rPr lang="de-AT" sz="2400" dirty="0"/>
              <a:t> Dokumentationsinteresse verfolgen</a:t>
            </a:r>
          </a:p>
          <a:p>
            <a:r>
              <a:rPr lang="de-AT" sz="2400" b="1" dirty="0"/>
              <a:t>Kennzeichnungspflicht</a:t>
            </a:r>
            <a:r>
              <a:rPr lang="de-AT" sz="2400" dirty="0"/>
              <a:t>, insbesondere bei Videoüberwachung: Der/die Verantwortliche muss hieraus eindeutig hervorgehen, andernfalls dem/der Betroffenen ein Auskunftsrecht zusteht.</a:t>
            </a:r>
          </a:p>
          <a:p>
            <a:r>
              <a:rPr lang="de-AT" sz="2400" b="1" dirty="0"/>
              <a:t>Protokollierung</a:t>
            </a:r>
            <a:r>
              <a:rPr lang="de-AT" sz="2400" dirty="0"/>
              <a:t> der Verarbeitungsvorgänge</a:t>
            </a:r>
          </a:p>
          <a:p>
            <a:r>
              <a:rPr lang="de-AT" sz="2400" b="1" dirty="0"/>
              <a:t>Löschpflicht nach Zweckerfüllung:</a:t>
            </a:r>
            <a:r>
              <a:rPr lang="de-AT" sz="2400" dirty="0"/>
              <a:t> Eine länger als 72 Stunden dauernde Aufbewahrung muss verhältnismäßig und begründet sein und ist zu protokollieren.  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5.2 Voraussetzungen für Verarbeitung von Bildaufnahmen nach DSG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30385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r>
              <a:rPr lang="de-AT" sz="2400" dirty="0"/>
              <a:t>Bringt Erleichterungen für Datenverarbeitungen vor allem in der Forschung und in der Forschungsförderung</a:t>
            </a:r>
          </a:p>
          <a:p>
            <a:r>
              <a:rPr lang="de-AT" sz="2400" dirty="0"/>
              <a:t>Große Privilegien für die Universität Wien, sofern die Verarbeitung in den o. a. Bereichen erfolgt</a:t>
            </a:r>
          </a:p>
          <a:p>
            <a:r>
              <a:rPr lang="de-AT" sz="2400" dirty="0"/>
              <a:t>Unter Einhaltung strikter Verarbeitungsvorgaben</a:t>
            </a:r>
          </a:p>
          <a:p>
            <a:endParaRPr lang="de-AT" sz="2400" dirty="0"/>
          </a:p>
          <a:p>
            <a:pPr marL="0" indent="0">
              <a:buNone/>
            </a:pPr>
            <a:r>
              <a:rPr lang="de-DE" sz="2400" dirty="0"/>
              <a:t>N</a:t>
            </a:r>
            <a:r>
              <a:rPr lang="de-AT" sz="2400" dirty="0" err="1"/>
              <a:t>achfolgend</a:t>
            </a:r>
            <a:r>
              <a:rPr lang="de-AT" sz="2400" dirty="0"/>
              <a:t> findet man ausgewählte Erleichterungen: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 Forschungsorganisationsgesetz (FOG)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21883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 fontScale="85000" lnSpcReduction="10000"/>
          </a:bodyPr>
          <a:lstStyle/>
          <a:p>
            <a:r>
              <a:rPr lang="de-AT" sz="2600" dirty="0"/>
              <a:t>Eingeschränkte Betroffenenrechte</a:t>
            </a:r>
          </a:p>
          <a:p>
            <a:pPr lvl="1"/>
            <a:r>
              <a:rPr lang="de-AT" sz="2600" dirty="0"/>
              <a:t>soweit die Verarbeitung dadurch weithin unmöglich gemacht oder ernsthaft beeinträchtigt wird</a:t>
            </a:r>
          </a:p>
          <a:p>
            <a:pPr lvl="1"/>
            <a:r>
              <a:rPr lang="de-AT" sz="2600" dirty="0"/>
              <a:t>so kann eine Verarbeitung bspw. trotz Widerspruch fortgesetzt werden</a:t>
            </a:r>
          </a:p>
          <a:p>
            <a:r>
              <a:rPr lang="de-AT" sz="2600" dirty="0"/>
              <a:t>Gelockerte Zweckbindung („</a:t>
            </a:r>
            <a:r>
              <a:rPr lang="de-AT" sz="2600" dirty="0" err="1"/>
              <a:t>Broad</a:t>
            </a:r>
            <a:r>
              <a:rPr lang="de-AT" sz="2600" dirty="0"/>
              <a:t> </a:t>
            </a:r>
            <a:r>
              <a:rPr lang="de-AT" sz="2600" dirty="0" err="1"/>
              <a:t>Consent</a:t>
            </a:r>
            <a:r>
              <a:rPr lang="de-AT" sz="2600" dirty="0"/>
              <a:t>“) bei der Einholung einer Einwilligung</a:t>
            </a:r>
          </a:p>
          <a:p>
            <a:pPr lvl="1"/>
            <a:r>
              <a:rPr lang="de-AT" sz="2600" dirty="0"/>
              <a:t>Einwilligung muss weiterhin informiert und freiwillig sein</a:t>
            </a:r>
          </a:p>
          <a:p>
            <a:pPr lvl="1"/>
            <a:r>
              <a:rPr lang="de-AT" sz="2600" dirty="0"/>
              <a:t>Die Angabe des Zwecks darf sich aber auf einen oder mehrere Forschungsbereiche oder auf (Teile von) Forschungsprojekte beschränken</a:t>
            </a:r>
          </a:p>
          <a:p>
            <a:pPr lvl="1"/>
            <a:r>
              <a:rPr lang="de-AT" sz="2600" dirty="0"/>
              <a:t>D. h. es ist keine genaue Auflistung und Definition der Verarbeitungszwecke erforderlich</a:t>
            </a:r>
          </a:p>
          <a:p>
            <a:r>
              <a:rPr lang="de-AT" sz="2600" dirty="0"/>
              <a:t>Die Datenspeicherung zu Forschungszwecken darf auf unbeschränkte Zeit erfolgen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6.1 Erleichterungen für die Forschung (1/2)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25613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r>
              <a:rPr lang="de-AT" dirty="0"/>
              <a:t>Weiterverarbeitung von bereits erhobenen Daten</a:t>
            </a:r>
          </a:p>
          <a:p>
            <a:pPr lvl="1"/>
            <a:r>
              <a:rPr lang="de-AT" dirty="0"/>
              <a:t>Voraussetzung ist jedoch, dass die Daten zumindest </a:t>
            </a:r>
            <a:r>
              <a:rPr lang="de-AT" dirty="0" err="1"/>
              <a:t>pseudonymisiert</a:t>
            </a:r>
            <a:r>
              <a:rPr lang="de-AT" dirty="0"/>
              <a:t> sind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6.1 Die Erleichterungen für die Forschung (2/2)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2815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19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r>
              <a:rPr lang="de-AT" sz="2400" dirty="0"/>
              <a:t>Erhöhte Datensicherheitsbestimmungen, wie z. B.:</a:t>
            </a:r>
          </a:p>
          <a:p>
            <a:pPr lvl="1"/>
            <a:r>
              <a:rPr lang="de-AT" dirty="0"/>
              <a:t>Protokollierung sämtlicher Datenzugriffe</a:t>
            </a:r>
          </a:p>
          <a:p>
            <a:pPr lvl="1"/>
            <a:r>
              <a:rPr lang="de-AT" dirty="0"/>
              <a:t>Geheimhaltungspflicht</a:t>
            </a:r>
          </a:p>
          <a:p>
            <a:pPr lvl="1"/>
            <a:r>
              <a:rPr lang="de-AT" dirty="0"/>
              <a:t>Zutrittsberechtigungen zu Räumlichkeiten</a:t>
            </a:r>
          </a:p>
          <a:p>
            <a:r>
              <a:rPr lang="de-AT" sz="2400" dirty="0"/>
              <a:t>Im Internet ist öffentlich auf die Inanspruchnahme des FOG hinzuweisen: wichtig für autonome Instituts- und Projektseiten</a:t>
            </a:r>
          </a:p>
          <a:p>
            <a:r>
              <a:rPr lang="de-AT" sz="2400" dirty="0"/>
              <a:t>Die Verarbeitung darf nur aufgrund von Aufträgen anordnungsbefugter Organisationseinheiten oder </a:t>
            </a:r>
            <a:r>
              <a:rPr lang="de-AT" sz="2400" dirty="0" err="1"/>
              <a:t>MitarbeiterInnen</a:t>
            </a:r>
            <a:r>
              <a:rPr lang="de-AT" sz="2400" dirty="0"/>
              <a:t> erfolgen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6.2 Voraussetzungen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8498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7335B56-A803-EA1D-4861-72021A74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C778E6-C6D4-0245-1247-9E0CC9468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FC15844-1BBD-E326-2615-66468B1FA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3630"/>
            <a:ext cx="9144000" cy="1655762"/>
          </a:xfrm>
        </p:spPr>
        <p:txBody>
          <a:bodyPr/>
          <a:lstStyle/>
          <a:p>
            <a:r>
              <a:rPr lang="de-DE" dirty="0"/>
              <a:t>Nur für den internen Gebrauch bestimmt. </a:t>
            </a:r>
          </a:p>
          <a:p>
            <a:r>
              <a:rPr lang="de-DE" dirty="0"/>
              <a:t>Eine Weitergabe außerhalb der Montanuniversität Leoben ist nicht gestattet. </a:t>
            </a:r>
          </a:p>
        </p:txBody>
      </p:sp>
    </p:spTree>
    <p:extLst>
      <p:ext uri="{BB962C8B-B14F-4D97-AF65-F5344CB8AC3E}">
        <p14:creationId xmlns:p14="http://schemas.microsoft.com/office/powerpoint/2010/main" val="1904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/>
          </a:bodyPr>
          <a:lstStyle/>
          <a:p>
            <a:r>
              <a:rPr lang="de-AT" sz="2400" dirty="0"/>
              <a:t>Gilt nur für den Umgang mit personenbezogenen Daten</a:t>
            </a:r>
          </a:p>
          <a:p>
            <a:r>
              <a:rPr lang="de-AT" sz="2400" dirty="0"/>
              <a:t>Wichtige Punkte:</a:t>
            </a:r>
          </a:p>
          <a:p>
            <a:pPr lvl="1"/>
            <a:r>
              <a:rPr lang="de-AT" dirty="0"/>
              <a:t>Keine Weitergabe von Daten an Dritte ohne Rechtsgrundlage (auch bei mündlichen Auskünften)</a:t>
            </a:r>
          </a:p>
          <a:p>
            <a:pPr lvl="1"/>
            <a:r>
              <a:rPr lang="de-AT" dirty="0"/>
              <a:t>Entsorgung von Papieren mit schutzwürdigen Daten</a:t>
            </a:r>
          </a:p>
          <a:p>
            <a:pPr lvl="1"/>
            <a:r>
              <a:rPr lang="de-AT" dirty="0"/>
              <a:t>Entsorgung von elektronischen Datenträgern nur durch fachkundige Personen</a:t>
            </a:r>
          </a:p>
          <a:p>
            <a:pPr lvl="1"/>
            <a:r>
              <a:rPr lang="de-AT" dirty="0"/>
              <a:t>Clean Desk </a:t>
            </a:r>
            <a:r>
              <a:rPr lang="de-AT" dirty="0" err="1"/>
              <a:t>Policy</a:t>
            </a:r>
            <a:endParaRPr lang="de-AT" dirty="0"/>
          </a:p>
          <a:p>
            <a:pPr lvl="1"/>
            <a:r>
              <a:rPr lang="de-AT" dirty="0"/>
              <a:t>Nutzung von Cloud-Services und anderen IT-Anwendungen mit Personenbezug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7. Interne Datenschutz-Richtlinie (1/2)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33246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r>
              <a:rPr lang="de-AT" dirty="0"/>
              <a:t>Weitere wichtige Punkte</a:t>
            </a:r>
          </a:p>
          <a:p>
            <a:pPr lvl="1"/>
            <a:r>
              <a:rPr lang="de-AT" dirty="0"/>
              <a:t>Melde- und Eskalationsprozess: Meldung an den Datenschutzbeauftragen bei Konfliktfällen und Risikosituationen</a:t>
            </a:r>
          </a:p>
          <a:p>
            <a:pPr lvl="1"/>
            <a:r>
              <a:rPr lang="de-AT" dirty="0"/>
              <a:t>Eintragung von Verarbeitungsprozessen in das Verarbeitungsverzeichnis</a:t>
            </a:r>
          </a:p>
          <a:p>
            <a:pPr lvl="1"/>
            <a:r>
              <a:rPr lang="de-DE" dirty="0"/>
              <a:t>Technische und organisatorische Maßnahmen (TOMs)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7. Interne Datenschutz-Richtlinie (2/2)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9536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r>
              <a:rPr sz="1900" dirty="0"/>
              <a:t>Cloud-</a:t>
            </a:r>
            <a:r>
              <a:rPr sz="1900" dirty="0" err="1"/>
              <a:t>Dienste</a:t>
            </a:r>
            <a:r>
              <a:rPr sz="1900" dirty="0"/>
              <a:t> </a:t>
            </a:r>
            <a:r>
              <a:rPr sz="1900" dirty="0" err="1"/>
              <a:t>bieten</a:t>
            </a:r>
            <a:r>
              <a:rPr sz="1900" dirty="0"/>
              <a:t> Cloud-Computing in </a:t>
            </a:r>
            <a:r>
              <a:rPr sz="1900" dirty="0" err="1"/>
              <a:t>unterschiedlichen</a:t>
            </a:r>
            <a:r>
              <a:rPr sz="1900" dirty="0"/>
              <a:t> </a:t>
            </a:r>
            <a:r>
              <a:rPr sz="1900" dirty="0" err="1"/>
              <a:t>Formen</a:t>
            </a:r>
            <a:r>
              <a:rPr sz="1900" dirty="0"/>
              <a:t> </a:t>
            </a:r>
            <a:r>
              <a:rPr sz="1900" dirty="0" err="1"/>
              <a:t>als</a:t>
            </a:r>
            <a:r>
              <a:rPr sz="1900" dirty="0"/>
              <a:t> Service an.</a:t>
            </a:r>
          </a:p>
          <a:p>
            <a:r>
              <a:rPr sz="1900" dirty="0" err="1"/>
              <a:t>Computerressourcen</a:t>
            </a:r>
            <a:r>
              <a:rPr sz="1900" dirty="0"/>
              <a:t> </a:t>
            </a:r>
            <a:r>
              <a:rPr sz="1900" dirty="0" err="1"/>
              <a:t>wie</a:t>
            </a:r>
            <a:r>
              <a:rPr sz="1900" dirty="0"/>
              <a:t> Speicher, </a:t>
            </a:r>
            <a:r>
              <a:rPr sz="1900" dirty="0" err="1"/>
              <a:t>Rechenleistung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Software </a:t>
            </a:r>
            <a:r>
              <a:rPr sz="1900" dirty="0" err="1"/>
              <a:t>werden</a:t>
            </a:r>
            <a:r>
              <a:rPr sz="1900" dirty="0"/>
              <a:t> über </a:t>
            </a:r>
            <a:r>
              <a:rPr sz="1900" dirty="0" err="1"/>
              <a:t>fremde</a:t>
            </a:r>
            <a:r>
              <a:rPr sz="1900" dirty="0"/>
              <a:t> bzw. </a:t>
            </a:r>
            <a:r>
              <a:rPr sz="1900" dirty="0" err="1"/>
              <a:t>externe</a:t>
            </a:r>
            <a:r>
              <a:rPr sz="1900" dirty="0"/>
              <a:t> </a:t>
            </a:r>
            <a:r>
              <a:rPr sz="1900" dirty="0" err="1"/>
              <a:t>Infrastruktur</a:t>
            </a:r>
            <a:r>
              <a:rPr sz="1900" dirty="0"/>
              <a:t> </a:t>
            </a:r>
            <a:r>
              <a:rPr sz="1900" dirty="0" err="1"/>
              <a:t>bereitgestellt</a:t>
            </a:r>
            <a:r>
              <a:rPr sz="1900" dirty="0"/>
              <a:t>.</a:t>
            </a:r>
          </a:p>
          <a:p>
            <a:r>
              <a:rPr sz="1900" dirty="0" err="1"/>
              <a:t>Typische</a:t>
            </a:r>
            <a:r>
              <a:rPr sz="1900" dirty="0"/>
              <a:t> Service-</a:t>
            </a:r>
            <a:r>
              <a:rPr sz="1900" dirty="0" err="1"/>
              <a:t>Modelle</a:t>
            </a:r>
            <a:r>
              <a:rPr sz="1900" dirty="0"/>
              <a:t>: IaaS, PaaS, SaaS und </a:t>
            </a:r>
            <a:r>
              <a:rPr sz="1900" dirty="0" err="1"/>
              <a:t>FaaS</a:t>
            </a:r>
            <a:r>
              <a:rPr sz="1900" dirty="0"/>
              <a:t>.</a:t>
            </a:r>
          </a:p>
          <a:p>
            <a:r>
              <a:rPr sz="1900" dirty="0" err="1"/>
              <a:t>Typische</a:t>
            </a:r>
            <a:r>
              <a:rPr sz="1900" dirty="0"/>
              <a:t> </a:t>
            </a:r>
            <a:r>
              <a:rPr sz="1900" dirty="0" err="1"/>
              <a:t>Liefermodelle</a:t>
            </a:r>
            <a:r>
              <a:rPr sz="1900" dirty="0"/>
              <a:t>: Public Cloud, Private Cloud, Hybrid Cloud und Community Cloud.</a:t>
            </a:r>
          </a:p>
          <a:p>
            <a:r>
              <a:rPr sz="1900" dirty="0" err="1"/>
              <a:t>Datenschutzrechtliche</a:t>
            </a:r>
            <a:r>
              <a:rPr sz="1900" dirty="0"/>
              <a:t> </a:t>
            </a:r>
            <a:r>
              <a:rPr sz="1900" dirty="0" err="1"/>
              <a:t>Besonderheit</a:t>
            </a:r>
            <a:r>
              <a:rPr sz="1900" dirty="0"/>
              <a:t>: </a:t>
            </a:r>
            <a:r>
              <a:rPr sz="1900" dirty="0" err="1"/>
              <a:t>Infrastruktur</a:t>
            </a:r>
            <a:r>
              <a:rPr sz="1900" dirty="0"/>
              <a:t>, Support und Back-ups </a:t>
            </a:r>
            <a:r>
              <a:rPr sz="1900" dirty="0" err="1"/>
              <a:t>können</a:t>
            </a:r>
            <a:r>
              <a:rPr sz="1900" dirty="0"/>
              <a:t> </a:t>
            </a:r>
            <a:r>
              <a:rPr sz="1900" dirty="0" err="1"/>
              <a:t>verteilt</a:t>
            </a:r>
            <a:r>
              <a:rPr sz="1900" dirty="0"/>
              <a:t> sein; </a:t>
            </a:r>
            <a:r>
              <a:rPr sz="1900" dirty="0" err="1"/>
              <a:t>dadurch</a:t>
            </a:r>
            <a:r>
              <a:rPr sz="1900" dirty="0"/>
              <a:t> </a:t>
            </a:r>
            <a:r>
              <a:rPr sz="1900" dirty="0" err="1"/>
              <a:t>können</a:t>
            </a:r>
            <a:r>
              <a:rPr sz="1900" dirty="0"/>
              <a:t> </a:t>
            </a:r>
            <a:r>
              <a:rPr sz="1900" dirty="0" err="1"/>
              <a:t>Drittstaatenbezüge</a:t>
            </a:r>
            <a:r>
              <a:rPr sz="1900" dirty="0"/>
              <a:t> </a:t>
            </a:r>
            <a:r>
              <a:rPr sz="1900" dirty="0" err="1"/>
              <a:t>entstehen</a:t>
            </a:r>
            <a:r>
              <a:rPr sz="1900" dirty="0"/>
              <a:t>.</a:t>
            </a:r>
          </a:p>
          <a:p>
            <a:r>
              <a:rPr sz="1900" dirty="0"/>
              <a:t>Für </a:t>
            </a:r>
            <a:r>
              <a:rPr sz="1900" dirty="0" err="1"/>
              <a:t>personenbezogene</a:t>
            </a:r>
            <a:r>
              <a:rPr sz="1900" dirty="0"/>
              <a:t> </a:t>
            </a:r>
            <a:r>
              <a:rPr sz="1900" dirty="0" err="1"/>
              <a:t>Daten</a:t>
            </a:r>
            <a:r>
              <a:rPr sz="1900" dirty="0"/>
              <a:t> </a:t>
            </a:r>
            <a:r>
              <a:rPr sz="1900" dirty="0" err="1"/>
              <a:t>gelten</a:t>
            </a:r>
            <a:r>
              <a:rPr sz="1900" dirty="0"/>
              <a:t> </a:t>
            </a:r>
            <a:r>
              <a:rPr sz="1900" dirty="0" err="1"/>
              <a:t>daher</a:t>
            </a:r>
            <a:r>
              <a:rPr sz="1900" dirty="0"/>
              <a:t> </a:t>
            </a:r>
            <a:r>
              <a:rPr sz="1900" dirty="0" err="1"/>
              <a:t>dieselben</a:t>
            </a:r>
            <a:r>
              <a:rPr sz="1900" dirty="0"/>
              <a:t> </a:t>
            </a:r>
            <a:r>
              <a:rPr sz="1900" dirty="0" err="1"/>
              <a:t>Grundsätze</a:t>
            </a:r>
            <a:r>
              <a:rPr sz="1900" dirty="0"/>
              <a:t> </a:t>
            </a:r>
            <a:r>
              <a:rPr sz="1900" dirty="0" err="1"/>
              <a:t>wie</a:t>
            </a:r>
            <a:r>
              <a:rPr sz="1900" dirty="0"/>
              <a:t> </a:t>
            </a:r>
            <a:r>
              <a:rPr sz="1900" dirty="0" err="1"/>
              <a:t>sonst</a:t>
            </a:r>
            <a:r>
              <a:rPr sz="1900" dirty="0"/>
              <a:t>: </a:t>
            </a:r>
            <a:r>
              <a:rPr sz="1900" dirty="0" err="1"/>
              <a:t>Zweckbindung</a:t>
            </a:r>
            <a:r>
              <a:rPr sz="1900" dirty="0"/>
              <a:t>, </a:t>
            </a:r>
            <a:r>
              <a:rPr sz="1900" dirty="0" err="1"/>
              <a:t>Datenminimierung</a:t>
            </a:r>
            <a:r>
              <a:rPr sz="1900" dirty="0"/>
              <a:t>, </a:t>
            </a:r>
            <a:r>
              <a:rPr sz="1900" dirty="0" err="1"/>
              <a:t>Speicherbegrenzung</a:t>
            </a:r>
            <a:r>
              <a:rPr sz="1900" dirty="0"/>
              <a:t> </a:t>
            </a:r>
            <a:r>
              <a:rPr sz="1900" dirty="0" err="1"/>
              <a:t>sowie</a:t>
            </a:r>
            <a:r>
              <a:rPr sz="1900" dirty="0"/>
              <a:t> </a:t>
            </a:r>
            <a:r>
              <a:rPr sz="1900" dirty="0" err="1"/>
              <a:t>Integrität</a:t>
            </a:r>
            <a:r>
              <a:rPr sz="1900" dirty="0"/>
              <a:t> und </a:t>
            </a:r>
            <a:r>
              <a:rPr sz="1900" dirty="0" err="1"/>
              <a:t>Vertraulichkeit</a:t>
            </a:r>
            <a:r>
              <a:rPr sz="1900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7.1</a:t>
            </a:r>
            <a:r>
              <a:rPr dirty="0"/>
              <a:t> </a:t>
            </a:r>
            <a:r>
              <a:rPr dirty="0" err="1"/>
              <a:t>Exkurs</a:t>
            </a:r>
            <a:r>
              <a:rPr dirty="0"/>
              <a:t>: Cloud-</a:t>
            </a:r>
            <a:r>
              <a:rPr dirty="0" err="1"/>
              <a:t>Dienste</a:t>
            </a:r>
            <a:r>
              <a:rPr dirty="0"/>
              <a:t> und Datenschutz (1/</a:t>
            </a:r>
            <a:r>
              <a:rPr lang="de-AT" dirty="0"/>
              <a:t>2</a:t>
            </a:r>
            <a:r>
              <a:rPr dirty="0"/>
              <a:t>)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22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r>
              <a:rPr sz="1900" dirty="0" err="1"/>
              <a:t>Vor</a:t>
            </a:r>
            <a:r>
              <a:rPr sz="1900" dirty="0"/>
              <a:t> der </a:t>
            </a:r>
            <a:r>
              <a:rPr sz="1900" dirty="0" err="1"/>
              <a:t>Nutzung</a:t>
            </a:r>
            <a:r>
              <a:rPr sz="1900" dirty="0"/>
              <a:t>: </a:t>
            </a:r>
            <a:r>
              <a:rPr sz="1900" dirty="0" err="1"/>
              <a:t>datenschutzrechtliche</a:t>
            </a:r>
            <a:r>
              <a:rPr sz="1900" dirty="0"/>
              <a:t> und IT-</a:t>
            </a:r>
            <a:r>
              <a:rPr sz="1900" dirty="0" err="1"/>
              <a:t>sicherheitsbezogene</a:t>
            </a:r>
            <a:r>
              <a:rPr sz="1900" dirty="0"/>
              <a:t> </a:t>
            </a:r>
            <a:r>
              <a:rPr sz="1900" dirty="0" err="1"/>
              <a:t>Prüfung</a:t>
            </a:r>
            <a:r>
              <a:rPr sz="1900" dirty="0"/>
              <a:t>; DSB/</a:t>
            </a:r>
            <a:r>
              <a:rPr lang="de-AT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ICT und Digitalisierung </a:t>
            </a:r>
            <a:r>
              <a:rPr sz="1900" dirty="0" err="1"/>
              <a:t>einbinden</a:t>
            </a:r>
            <a:r>
              <a:rPr sz="1900" dirty="0"/>
              <a:t>.</a:t>
            </a:r>
          </a:p>
          <a:p>
            <a:r>
              <a:rPr sz="1900" dirty="0" err="1"/>
              <a:t>Prüfen</a:t>
            </a:r>
            <a:r>
              <a:rPr sz="1900" dirty="0"/>
              <a:t>, </a:t>
            </a:r>
            <a:r>
              <a:rPr sz="1900" dirty="0" err="1"/>
              <a:t>ob</a:t>
            </a:r>
            <a:r>
              <a:rPr sz="1900" dirty="0"/>
              <a:t> </a:t>
            </a:r>
            <a:r>
              <a:rPr sz="1900" dirty="0" err="1"/>
              <a:t>bereits</a:t>
            </a:r>
            <a:r>
              <a:rPr sz="1900" dirty="0"/>
              <a:t> </a:t>
            </a:r>
            <a:r>
              <a:rPr sz="1900" dirty="0" err="1"/>
              <a:t>ein</a:t>
            </a:r>
            <a:r>
              <a:rPr sz="1900" dirty="0"/>
              <a:t> </a:t>
            </a:r>
            <a:r>
              <a:rPr sz="1900" dirty="0" err="1"/>
              <a:t>vergleichbares</a:t>
            </a:r>
            <a:r>
              <a:rPr sz="1900" dirty="0"/>
              <a:t> Service der </a:t>
            </a:r>
            <a:r>
              <a:rPr sz="1900" dirty="0" err="1"/>
              <a:t>Montanuniversität</a:t>
            </a:r>
            <a:r>
              <a:rPr sz="1900" dirty="0"/>
              <a:t> </a:t>
            </a:r>
            <a:r>
              <a:rPr sz="1900" dirty="0" err="1"/>
              <a:t>Leoben</a:t>
            </a:r>
            <a:r>
              <a:rPr sz="1900" dirty="0"/>
              <a:t> </a:t>
            </a:r>
            <a:r>
              <a:rPr sz="1900" dirty="0" err="1"/>
              <a:t>besteht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ein</a:t>
            </a:r>
            <a:r>
              <a:rPr sz="1900" dirty="0"/>
              <a:t> </a:t>
            </a:r>
            <a:r>
              <a:rPr sz="1900" dirty="0" err="1"/>
              <a:t>interner</a:t>
            </a:r>
            <a:r>
              <a:rPr sz="1900" dirty="0"/>
              <a:t> </a:t>
            </a:r>
            <a:r>
              <a:rPr sz="1900" dirty="0" err="1"/>
              <a:t>Betrieb</a:t>
            </a:r>
            <a:r>
              <a:rPr sz="1900" dirty="0"/>
              <a:t> </a:t>
            </a:r>
            <a:r>
              <a:rPr sz="1900" dirty="0" err="1"/>
              <a:t>möglich</a:t>
            </a:r>
            <a:r>
              <a:rPr sz="1900" dirty="0"/>
              <a:t> </a:t>
            </a:r>
            <a:r>
              <a:rPr sz="1900" dirty="0" err="1"/>
              <a:t>ist</a:t>
            </a:r>
            <a:r>
              <a:rPr sz="1900" dirty="0"/>
              <a:t>.</a:t>
            </a:r>
          </a:p>
          <a:p>
            <a:r>
              <a:rPr sz="1900" dirty="0" err="1"/>
              <a:t>Vertragspartner</a:t>
            </a:r>
            <a:r>
              <a:rPr sz="1900" dirty="0"/>
              <a:t>, Sitz des </a:t>
            </a:r>
            <a:r>
              <a:rPr sz="1900" dirty="0" err="1"/>
              <a:t>Anbieters</a:t>
            </a:r>
            <a:r>
              <a:rPr sz="1900" dirty="0"/>
              <a:t>, Ort der </a:t>
            </a:r>
            <a:r>
              <a:rPr sz="1900" dirty="0" err="1"/>
              <a:t>Datenhaltung</a:t>
            </a:r>
            <a:r>
              <a:rPr sz="1900" dirty="0"/>
              <a:t> </a:t>
            </a:r>
            <a:r>
              <a:rPr sz="1900" dirty="0" err="1"/>
              <a:t>sowie</a:t>
            </a:r>
            <a:r>
              <a:rPr sz="1900" dirty="0"/>
              <a:t> Back-ups und </a:t>
            </a:r>
            <a:r>
              <a:rPr sz="1900" dirty="0" err="1"/>
              <a:t>Supportwege</a:t>
            </a:r>
            <a:r>
              <a:rPr sz="1900" dirty="0"/>
              <a:t> </a:t>
            </a:r>
            <a:r>
              <a:rPr sz="1900" dirty="0" err="1"/>
              <a:t>klären</a:t>
            </a:r>
            <a:r>
              <a:rPr sz="1900" dirty="0"/>
              <a:t>.</a:t>
            </a:r>
          </a:p>
          <a:p>
            <a:r>
              <a:rPr sz="1900" dirty="0" err="1"/>
              <a:t>Personenbezogene</a:t>
            </a:r>
            <a:r>
              <a:rPr sz="1900" dirty="0"/>
              <a:t>/sensible </a:t>
            </a:r>
            <a:r>
              <a:rPr lang="de-AT" sz="1900" dirty="0"/>
              <a:t>personenbezogene </a:t>
            </a:r>
            <a:r>
              <a:rPr sz="1900" dirty="0" err="1"/>
              <a:t>Daten</a:t>
            </a:r>
            <a:r>
              <a:rPr sz="1900" dirty="0"/>
              <a:t>? Dann </a:t>
            </a:r>
            <a:r>
              <a:rPr sz="1900" dirty="0" err="1"/>
              <a:t>Auftragsverarbeitung</a:t>
            </a:r>
            <a:r>
              <a:rPr sz="1900" dirty="0"/>
              <a:t> </a:t>
            </a:r>
            <a:r>
              <a:rPr sz="1900" dirty="0" err="1"/>
              <a:t>nach</a:t>
            </a:r>
            <a:r>
              <a:rPr sz="1900" dirty="0"/>
              <a:t> Art 28 DSGVO und </a:t>
            </a:r>
            <a:r>
              <a:rPr sz="1900" dirty="0" err="1"/>
              <a:t>passende</a:t>
            </a:r>
            <a:r>
              <a:rPr sz="1900" dirty="0"/>
              <a:t> </a:t>
            </a:r>
            <a:r>
              <a:rPr sz="1900" dirty="0" err="1"/>
              <a:t>Rechtsgrundlage</a:t>
            </a:r>
            <a:r>
              <a:rPr sz="1900" dirty="0"/>
              <a:t> </a:t>
            </a:r>
            <a:r>
              <a:rPr sz="1900" dirty="0" err="1"/>
              <a:t>prüfen</a:t>
            </a:r>
            <a:r>
              <a:rPr sz="1900" dirty="0"/>
              <a:t>.</a:t>
            </a:r>
          </a:p>
          <a:p>
            <a:r>
              <a:rPr sz="1900" dirty="0"/>
              <a:t>Bei </a:t>
            </a:r>
            <a:r>
              <a:rPr sz="1900" dirty="0" err="1"/>
              <a:t>Drittstaatenbezug</a:t>
            </a:r>
            <a:r>
              <a:rPr sz="1900" dirty="0"/>
              <a:t>: </a:t>
            </a:r>
            <a:r>
              <a:rPr sz="1900" dirty="0" err="1"/>
              <a:t>Standardvertragsklauseln</a:t>
            </a:r>
            <a:r>
              <a:rPr sz="1900" dirty="0"/>
              <a:t> und TIA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zertifizierten</a:t>
            </a:r>
            <a:r>
              <a:rPr sz="1900" dirty="0"/>
              <a:t> </a:t>
            </a:r>
            <a:r>
              <a:rPr sz="1900" dirty="0" err="1"/>
              <a:t>Empfänger</a:t>
            </a:r>
            <a:r>
              <a:rPr sz="1900" dirty="0"/>
              <a:t> </a:t>
            </a:r>
            <a:r>
              <a:rPr sz="1900" dirty="0" err="1"/>
              <a:t>nach</a:t>
            </a:r>
            <a:r>
              <a:rPr sz="1900" dirty="0"/>
              <a:t> EU-U.S. Data Privacy Framework </a:t>
            </a:r>
            <a:r>
              <a:rPr sz="1900" dirty="0" err="1"/>
              <a:t>prüfen</a:t>
            </a:r>
            <a:r>
              <a:rPr sz="1900" dirty="0"/>
              <a:t>.</a:t>
            </a:r>
          </a:p>
          <a:p>
            <a:r>
              <a:rPr sz="1900" dirty="0"/>
              <a:t>TOMs und </a:t>
            </a:r>
            <a:r>
              <a:rPr sz="1900" dirty="0" err="1"/>
              <a:t>Dokumentation</a:t>
            </a:r>
            <a:r>
              <a:rPr sz="1900" dirty="0"/>
              <a:t>: </a:t>
            </a:r>
            <a:r>
              <a:rPr sz="1900" dirty="0" err="1"/>
              <a:t>Verschlüsselung</a:t>
            </a:r>
            <a:r>
              <a:rPr sz="1900" dirty="0"/>
              <a:t>, Rollen/</a:t>
            </a:r>
            <a:r>
              <a:rPr sz="1900" dirty="0" err="1"/>
              <a:t>Rechte</a:t>
            </a:r>
            <a:r>
              <a:rPr sz="1900" dirty="0"/>
              <a:t>, </a:t>
            </a:r>
            <a:r>
              <a:rPr sz="1900" dirty="0" err="1"/>
              <a:t>Protokollierung</a:t>
            </a:r>
            <a:r>
              <a:rPr sz="1900" dirty="0"/>
              <a:t>, </a:t>
            </a:r>
            <a:r>
              <a:rPr sz="1900" dirty="0" err="1"/>
              <a:t>Löschfristen</a:t>
            </a:r>
            <a:r>
              <a:rPr sz="1900" dirty="0"/>
              <a:t>, </a:t>
            </a:r>
            <a:r>
              <a:rPr sz="1900" dirty="0" err="1"/>
              <a:t>Verarbeitungsverzeichnis</a:t>
            </a:r>
            <a:r>
              <a:rPr sz="1900" dirty="0"/>
              <a:t>, Support und </a:t>
            </a:r>
            <a:r>
              <a:rPr sz="1900" dirty="0" err="1"/>
              <a:t>Lizenzen</a:t>
            </a:r>
            <a:r>
              <a:rPr sz="1900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7.2</a:t>
            </a:r>
            <a:r>
              <a:rPr dirty="0"/>
              <a:t> </a:t>
            </a:r>
            <a:r>
              <a:rPr dirty="0" err="1"/>
              <a:t>Exkurs</a:t>
            </a:r>
            <a:r>
              <a:rPr dirty="0"/>
              <a:t>: </a:t>
            </a:r>
            <a:r>
              <a:rPr dirty="0" err="1"/>
              <a:t>Auswahl</a:t>
            </a:r>
            <a:r>
              <a:rPr dirty="0"/>
              <a:t> und </a:t>
            </a:r>
            <a:r>
              <a:rPr dirty="0" err="1"/>
              <a:t>Nutzung</a:t>
            </a:r>
            <a:r>
              <a:rPr dirty="0"/>
              <a:t> von Cloud-</a:t>
            </a:r>
            <a:r>
              <a:rPr dirty="0" err="1"/>
              <a:t>Diensten</a:t>
            </a:r>
            <a:r>
              <a:rPr dirty="0"/>
              <a:t> (2/</a:t>
            </a:r>
            <a:r>
              <a:rPr lang="de-AT" dirty="0"/>
              <a:t>2</a:t>
            </a:r>
            <a:r>
              <a:rPr dirty="0"/>
              <a:t>)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23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wrap="square"/>
          <a:lstStyle/>
          <a:p>
            <a:r>
              <a:rPr sz="1900" dirty="0"/>
              <a:t>KI-</a:t>
            </a:r>
            <a:r>
              <a:rPr sz="1900" dirty="0" err="1"/>
              <a:t>Anwendungen</a:t>
            </a:r>
            <a:r>
              <a:rPr sz="1900" dirty="0"/>
              <a:t>, </a:t>
            </a:r>
            <a:r>
              <a:rPr sz="1900" dirty="0" err="1"/>
              <a:t>insbesondere</a:t>
            </a:r>
            <a:r>
              <a:rPr sz="1900" dirty="0"/>
              <a:t> generative KI, </a:t>
            </a:r>
            <a:r>
              <a:rPr sz="1900" dirty="0" err="1"/>
              <a:t>sind</a:t>
            </a:r>
            <a:r>
              <a:rPr sz="1900" dirty="0"/>
              <a:t> </a:t>
            </a:r>
            <a:r>
              <a:rPr sz="1900" dirty="0" err="1"/>
              <a:t>häufig</a:t>
            </a:r>
            <a:r>
              <a:rPr sz="1900" dirty="0"/>
              <a:t> Cloud-</a:t>
            </a:r>
            <a:r>
              <a:rPr sz="1900" dirty="0" err="1"/>
              <a:t>Dienste</a:t>
            </a:r>
            <a:r>
              <a:rPr sz="1900" dirty="0"/>
              <a:t> und </a:t>
            </a:r>
            <a:r>
              <a:rPr sz="1900" dirty="0" err="1"/>
              <a:t>daher</a:t>
            </a:r>
            <a:r>
              <a:rPr sz="1900" dirty="0"/>
              <a:t> </a:t>
            </a:r>
            <a:r>
              <a:rPr sz="1900" dirty="0" err="1"/>
              <a:t>ebenfalls</a:t>
            </a:r>
            <a:r>
              <a:rPr sz="1900" dirty="0"/>
              <a:t> </a:t>
            </a:r>
            <a:r>
              <a:rPr sz="1900" dirty="0" err="1"/>
              <a:t>vor</a:t>
            </a:r>
            <a:r>
              <a:rPr sz="1900" dirty="0"/>
              <a:t> der </a:t>
            </a:r>
            <a:r>
              <a:rPr sz="1900" dirty="0" err="1"/>
              <a:t>Nutzung</a:t>
            </a:r>
            <a:r>
              <a:rPr sz="1900" dirty="0"/>
              <a:t> </a:t>
            </a:r>
            <a:r>
              <a:rPr sz="1900" dirty="0" err="1"/>
              <a:t>zu</a:t>
            </a:r>
            <a:r>
              <a:rPr sz="1900" dirty="0"/>
              <a:t> </a:t>
            </a:r>
            <a:r>
              <a:rPr sz="1900" dirty="0" err="1"/>
              <a:t>prüfen</a:t>
            </a:r>
            <a:r>
              <a:rPr sz="1900" dirty="0"/>
              <a:t>.</a:t>
            </a:r>
          </a:p>
          <a:p>
            <a:r>
              <a:rPr sz="1900" dirty="0"/>
              <a:t>AI Act: </a:t>
            </a:r>
            <a:r>
              <a:rPr sz="1900" dirty="0" err="1"/>
              <a:t>risikobasierter</a:t>
            </a:r>
            <a:r>
              <a:rPr sz="1900" dirty="0"/>
              <a:t> Ansatz; u. a. KI-</a:t>
            </a:r>
            <a:r>
              <a:rPr sz="1900" dirty="0" err="1"/>
              <a:t>Kompetenzpflichten</a:t>
            </a:r>
            <a:r>
              <a:rPr lang="de-AT" sz="1900" dirty="0"/>
              <a:t> sind hier maßgeblich</a:t>
            </a:r>
            <a:endParaRPr sz="1900" dirty="0"/>
          </a:p>
          <a:p>
            <a:r>
              <a:rPr sz="1900" dirty="0" err="1"/>
              <a:t>Datenschutzbezug</a:t>
            </a:r>
            <a:r>
              <a:rPr sz="1900" dirty="0"/>
              <a:t>: </a:t>
            </a:r>
            <a:r>
              <a:rPr sz="1900" dirty="0" err="1"/>
              <a:t>Rechtsgrundlage</a:t>
            </a:r>
            <a:r>
              <a:rPr sz="1900" dirty="0"/>
              <a:t>, </a:t>
            </a:r>
            <a:r>
              <a:rPr sz="1900" dirty="0" err="1"/>
              <a:t>Informationspflichten</a:t>
            </a:r>
            <a:r>
              <a:rPr sz="1900" dirty="0"/>
              <a:t>, </a:t>
            </a:r>
            <a:r>
              <a:rPr sz="1900" dirty="0" err="1"/>
              <a:t>Vertraulichkeit</a:t>
            </a:r>
            <a:r>
              <a:rPr sz="1900" dirty="0"/>
              <a:t>, </a:t>
            </a:r>
            <a:r>
              <a:rPr sz="1900" dirty="0" err="1"/>
              <a:t>Betroffenenrechte</a:t>
            </a:r>
            <a:r>
              <a:rPr sz="1900" dirty="0"/>
              <a:t> und </a:t>
            </a:r>
            <a:r>
              <a:rPr sz="1900" dirty="0" err="1"/>
              <a:t>gegebenenfalls</a:t>
            </a:r>
            <a:r>
              <a:rPr sz="1900" dirty="0"/>
              <a:t> DSFA </a:t>
            </a:r>
            <a:r>
              <a:rPr lang="de-AT" sz="1900" dirty="0"/>
              <a:t>durchführen</a:t>
            </a:r>
            <a:r>
              <a:rPr sz="1900" dirty="0"/>
              <a:t>.</a:t>
            </a:r>
          </a:p>
          <a:p>
            <a:r>
              <a:rPr sz="1900" dirty="0" err="1"/>
              <a:t>Nicht</a:t>
            </a:r>
            <a:r>
              <a:rPr sz="1900" dirty="0"/>
              <a:t> in </a:t>
            </a:r>
            <a:r>
              <a:rPr sz="1900" dirty="0" err="1"/>
              <a:t>ungeprüfte</a:t>
            </a:r>
            <a:r>
              <a:rPr sz="1900" dirty="0"/>
              <a:t> KI-Tools </a:t>
            </a:r>
            <a:r>
              <a:rPr sz="1900" dirty="0" err="1"/>
              <a:t>eingeben</a:t>
            </a:r>
            <a:r>
              <a:rPr sz="1900" dirty="0"/>
              <a:t>: </a:t>
            </a:r>
            <a:r>
              <a:rPr sz="1900" dirty="0" err="1"/>
              <a:t>personenbezogene</a:t>
            </a:r>
            <a:r>
              <a:rPr sz="1900" dirty="0"/>
              <a:t> </a:t>
            </a:r>
            <a:r>
              <a:rPr sz="1900" dirty="0" err="1"/>
              <a:t>Daten</a:t>
            </a:r>
            <a:r>
              <a:rPr sz="1900" dirty="0"/>
              <a:t>, </a:t>
            </a:r>
            <a:r>
              <a:rPr sz="1900" dirty="0" err="1"/>
              <a:t>Prüfungs</a:t>
            </a:r>
            <a:r>
              <a:rPr sz="1900" dirty="0"/>
              <a:t>-, Personal-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vertrauliche</a:t>
            </a:r>
            <a:r>
              <a:rPr sz="1900" dirty="0"/>
              <a:t> </a:t>
            </a:r>
            <a:r>
              <a:rPr sz="1900" dirty="0" err="1"/>
              <a:t>Forschungsdaten</a:t>
            </a:r>
            <a:r>
              <a:rPr sz="1900" dirty="0"/>
              <a:t>.</a:t>
            </a:r>
          </a:p>
          <a:p>
            <a:r>
              <a:rPr sz="1900" dirty="0" err="1"/>
              <a:t>Vor</a:t>
            </a:r>
            <a:r>
              <a:rPr sz="1900" dirty="0"/>
              <a:t> </a:t>
            </a:r>
            <a:r>
              <a:rPr sz="1900" dirty="0" err="1"/>
              <a:t>Eingabe</a:t>
            </a:r>
            <a:r>
              <a:rPr sz="1900" dirty="0"/>
              <a:t> </a:t>
            </a:r>
            <a:r>
              <a:rPr sz="1900" dirty="0" err="1"/>
              <a:t>anonymisieren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pseudonymisieren</a:t>
            </a:r>
            <a:r>
              <a:rPr sz="1900" dirty="0"/>
              <a:t>; </a:t>
            </a:r>
            <a:r>
              <a:rPr sz="1900" dirty="0" err="1"/>
              <a:t>Datenminimierung</a:t>
            </a:r>
            <a:r>
              <a:rPr sz="1900" dirty="0"/>
              <a:t> </a:t>
            </a:r>
            <a:r>
              <a:rPr sz="1900" dirty="0" err="1"/>
              <a:t>beachten</a:t>
            </a:r>
            <a:r>
              <a:rPr sz="1900" dirty="0"/>
              <a:t>.</a:t>
            </a:r>
          </a:p>
          <a:p>
            <a:r>
              <a:rPr sz="1900" dirty="0" err="1"/>
              <a:t>Ergebnisse</a:t>
            </a:r>
            <a:r>
              <a:rPr sz="1900" dirty="0"/>
              <a:t> </a:t>
            </a:r>
            <a:r>
              <a:rPr sz="1900" dirty="0" err="1"/>
              <a:t>fachlich</a:t>
            </a:r>
            <a:r>
              <a:rPr sz="1900" dirty="0"/>
              <a:t> </a:t>
            </a:r>
            <a:r>
              <a:rPr sz="1900" dirty="0" err="1"/>
              <a:t>prüfen</a:t>
            </a:r>
            <a:r>
              <a:rPr sz="1900" dirty="0"/>
              <a:t>, KI-</a:t>
            </a:r>
            <a:r>
              <a:rPr sz="1900" dirty="0" err="1"/>
              <a:t>Nutzung</a:t>
            </a:r>
            <a:r>
              <a:rPr sz="1900" dirty="0"/>
              <a:t> transparent </a:t>
            </a:r>
            <a:r>
              <a:rPr lang="de-AT" sz="1900" dirty="0"/>
              <a:t>darstellen</a:t>
            </a:r>
            <a:r>
              <a:rPr sz="1900" dirty="0"/>
              <a:t> und </a:t>
            </a:r>
            <a:r>
              <a:rPr sz="1900" dirty="0" err="1"/>
              <a:t>Nutzungsbedingungen</a:t>
            </a:r>
            <a:r>
              <a:rPr sz="1900" dirty="0"/>
              <a:t> bzw. interne </a:t>
            </a:r>
            <a:r>
              <a:rPr sz="1900" dirty="0" err="1"/>
              <a:t>Vorgaben</a:t>
            </a:r>
            <a:r>
              <a:rPr sz="1900" dirty="0"/>
              <a:t> </a:t>
            </a:r>
            <a:r>
              <a:rPr sz="1900" dirty="0" err="1"/>
              <a:t>beachten</a:t>
            </a:r>
            <a:r>
              <a:rPr sz="1900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7.3</a:t>
            </a:r>
            <a:r>
              <a:rPr dirty="0"/>
              <a:t> </a:t>
            </a:r>
            <a:r>
              <a:rPr dirty="0" err="1"/>
              <a:t>Exkurs</a:t>
            </a:r>
            <a:r>
              <a:rPr dirty="0"/>
              <a:t>: KI-</a:t>
            </a:r>
            <a:r>
              <a:rPr dirty="0" err="1"/>
              <a:t>Anwendungen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Cloud-/IT-</a:t>
            </a:r>
            <a:r>
              <a:rPr dirty="0" err="1"/>
              <a:t>Dienst</a:t>
            </a:r>
            <a:r>
              <a:rPr dirty="0"/>
              <a:t> (3/3)</a:t>
            </a:r>
          </a:p>
        </p:txBody>
      </p:sp>
      <p:sp>
        <p:nvSpPr>
          <p:cNvPr id="4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24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384522E-36B5-65DE-6ABF-D39260CE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2FC0DA-6F62-B8E9-CEB1-22819302E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D4AB41E-06D9-42A4-BF31-2B1CA60DF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723" y="3447273"/>
            <a:ext cx="9144000" cy="2387600"/>
          </a:xfrm>
        </p:spPr>
        <p:txBody>
          <a:bodyPr/>
          <a:lstStyle/>
          <a:p>
            <a:r>
              <a:rPr lang="de-AT" dirty="0"/>
              <a:t>Danke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16202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AB721A4-0BB1-B3C5-223E-1A80AD70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0954A15-9100-4C9D-EE7D-23FEEC738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FB95AC5-3881-7CFF-447C-AD33F4C72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Inhalt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AAD4227-EBE7-62AD-CDDE-7980C14EE0A3}"/>
              </a:ext>
            </a:extLst>
          </p:cNvPr>
          <p:cNvSpPr txBox="1">
            <a:spLocks/>
          </p:cNvSpPr>
          <p:nvPr/>
        </p:nvSpPr>
        <p:spPr>
          <a:xfrm>
            <a:off x="4909277" y="1692112"/>
            <a:ext cx="6352986" cy="3635701"/>
          </a:xfrm>
          <a:prstGeom prst="rect">
            <a:avLst/>
          </a:prstGeom>
        </p:spPr>
        <p:txBody>
          <a:bodyPr wrap="square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0" i="0" kern="120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Host Grotesk" panose="020B050403040200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sz="2000" dirty="0" err="1"/>
              <a:t>Kurzer</a:t>
            </a:r>
            <a:r>
              <a:rPr sz="2000" dirty="0"/>
              <a:t> </a:t>
            </a:r>
            <a:r>
              <a:rPr sz="2000" dirty="0" err="1"/>
              <a:t>rechtlicher</a:t>
            </a:r>
            <a:r>
              <a:rPr sz="2000" dirty="0"/>
              <a:t> </a:t>
            </a:r>
            <a:r>
              <a:rPr sz="2000" dirty="0" err="1"/>
              <a:t>Abriss</a:t>
            </a:r>
            <a:r>
              <a:rPr sz="2000" dirty="0"/>
              <a:t>: Die DSGVO</a:t>
            </a:r>
          </a:p>
          <a:p>
            <a:pPr marL="457200" indent="-457200">
              <a:buFont typeface="+mj-lt"/>
              <a:buAutoNum type="arabicPeriod"/>
            </a:pPr>
            <a:r>
              <a:rPr sz="2000" dirty="0" err="1"/>
              <a:t>Datenschutzgrundsätze</a:t>
            </a:r>
            <a:endParaRPr sz="2000" dirty="0"/>
          </a:p>
          <a:p>
            <a:pPr marL="457200" indent="-457200">
              <a:buFont typeface="+mj-lt"/>
              <a:buAutoNum type="arabicPeriod"/>
            </a:pPr>
            <a:r>
              <a:rPr sz="2000" dirty="0" err="1"/>
              <a:t>Beispiele</a:t>
            </a:r>
            <a:r>
              <a:rPr sz="2000" dirty="0"/>
              <a:t> </a:t>
            </a:r>
            <a:r>
              <a:rPr sz="2000" dirty="0" err="1"/>
              <a:t>zur</a:t>
            </a:r>
            <a:r>
              <a:rPr sz="2000" dirty="0"/>
              <a:t> </a:t>
            </a:r>
            <a:r>
              <a:rPr sz="2000" dirty="0" err="1"/>
              <a:t>rechtmäßigen</a:t>
            </a:r>
            <a:r>
              <a:rPr sz="2000" dirty="0"/>
              <a:t> </a:t>
            </a:r>
            <a:r>
              <a:rPr sz="2000" dirty="0" err="1"/>
              <a:t>Verarbeitung</a:t>
            </a:r>
            <a:r>
              <a:rPr sz="2000" dirty="0"/>
              <a:t>/</a:t>
            </a:r>
            <a:r>
              <a:rPr sz="2000" dirty="0" err="1"/>
              <a:t>Informationspflichten</a:t>
            </a:r>
            <a:r>
              <a:rPr sz="2000" dirty="0"/>
              <a:t> etc</a:t>
            </a:r>
          </a:p>
          <a:p>
            <a:pPr marL="457200" indent="-457200">
              <a:buFont typeface="+mj-lt"/>
              <a:buAutoNum type="arabicPeriod"/>
            </a:pPr>
            <a:r>
              <a:rPr sz="2000" dirty="0" err="1"/>
              <a:t>Betroffenenrechte</a:t>
            </a:r>
            <a:r>
              <a:rPr lang="de-AT" sz="2000" dirty="0"/>
              <a:t> (ua </a:t>
            </a:r>
            <a:r>
              <a:rPr lang="de-DE" altLang="de-DE" sz="2000" dirty="0">
                <a:solidFill>
                  <a:srgbClr val="000000"/>
                </a:solidFill>
              </a:rPr>
              <a:t>Data Breach </a:t>
            </a:r>
            <a:r>
              <a:rPr lang="de-DE" altLang="de-DE" sz="2000" dirty="0" err="1">
                <a:solidFill>
                  <a:srgbClr val="000000"/>
                </a:solidFill>
              </a:rPr>
              <a:t>Notification</a:t>
            </a:r>
            <a:r>
              <a:rPr lang="de-DE" altLang="de-DE" sz="2000" dirty="0">
                <a:solidFill>
                  <a:srgbClr val="000000"/>
                </a:solidFill>
              </a:rPr>
              <a:t>)</a:t>
            </a:r>
            <a:endParaRPr sz="2000" dirty="0"/>
          </a:p>
          <a:p>
            <a:pPr marL="457200" indent="-457200">
              <a:buFont typeface="+mj-lt"/>
              <a:buAutoNum type="arabicPeriod"/>
            </a:pPr>
            <a:r>
              <a:rPr sz="2000" dirty="0" err="1"/>
              <a:t>Datenschutzgesetz</a:t>
            </a:r>
            <a:r>
              <a:rPr sz="2000" dirty="0"/>
              <a:t> (DSG)</a:t>
            </a:r>
          </a:p>
          <a:p>
            <a:pPr marL="457200" indent="-457200">
              <a:buFont typeface="+mj-lt"/>
              <a:buAutoNum type="arabicPeriod"/>
            </a:pPr>
            <a:r>
              <a:rPr sz="2000" dirty="0" err="1"/>
              <a:t>Forschungsorganisationsgesetz</a:t>
            </a:r>
            <a:r>
              <a:rPr sz="2000" dirty="0"/>
              <a:t> (FOG)</a:t>
            </a:r>
          </a:p>
          <a:p>
            <a:pPr marL="457200" indent="-457200">
              <a:buFont typeface="+mj-lt"/>
              <a:buAutoNum type="arabicPeriod"/>
            </a:pPr>
            <a:r>
              <a:rPr sz="2000" dirty="0"/>
              <a:t>Interne Datenschutz-</a:t>
            </a:r>
            <a:r>
              <a:rPr sz="2000" dirty="0" err="1"/>
              <a:t>Richtlinie</a:t>
            </a:r>
            <a:endParaRPr sz="2000" dirty="0"/>
          </a:p>
          <a:p>
            <a:pPr marL="457200" lvl="1" indent="0">
              <a:buNone/>
            </a:pPr>
            <a:r>
              <a:rPr sz="1600" dirty="0" err="1"/>
              <a:t>Exkurs</a:t>
            </a:r>
            <a:r>
              <a:rPr sz="1600" dirty="0"/>
              <a:t>: Cloud-</a:t>
            </a:r>
            <a:r>
              <a:rPr sz="1600" dirty="0" err="1"/>
              <a:t>Dienste</a:t>
            </a:r>
            <a:r>
              <a:rPr sz="1600" dirty="0"/>
              <a:t> und KI</a:t>
            </a:r>
          </a:p>
        </p:txBody>
      </p:sp>
    </p:spTree>
    <p:extLst>
      <p:ext uri="{BB962C8B-B14F-4D97-AF65-F5344CB8AC3E}">
        <p14:creationId xmlns:p14="http://schemas.microsoft.com/office/powerpoint/2010/main" val="24979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de-DE" altLang="de-DE" sz="2600" dirty="0"/>
              <a:t>Die DSGVO gilt für jede </a:t>
            </a:r>
            <a:r>
              <a:rPr lang="de-DE" altLang="de-DE" sz="2600" b="1" dirty="0"/>
              <a:t>Verarbeitung personenbezogener Daten</a:t>
            </a:r>
            <a:r>
              <a:rPr lang="de-DE" altLang="de-DE" sz="2600" dirty="0"/>
              <a:t> </a:t>
            </a:r>
            <a:br>
              <a:rPr lang="de-DE" altLang="de-DE" sz="2600" dirty="0"/>
            </a:br>
            <a:r>
              <a:rPr lang="de-DE" altLang="de-DE" sz="2600" dirty="0"/>
              <a:t>(= alle Informationen, die sich auf eine </a:t>
            </a:r>
            <a:r>
              <a:rPr lang="de-DE" altLang="de-DE" sz="2600" b="1" dirty="0"/>
              <a:t>identifizierte oder identifizierbare </a:t>
            </a:r>
            <a:r>
              <a:rPr lang="de-DE" altLang="de-DE" sz="2600" b="1" u="sng" dirty="0"/>
              <a:t>natürliche</a:t>
            </a:r>
            <a:r>
              <a:rPr lang="de-DE" altLang="de-DE" sz="2600" b="1" dirty="0"/>
              <a:t> Person </a:t>
            </a:r>
            <a:r>
              <a:rPr lang="de-DE" altLang="de-DE" sz="2600" dirty="0"/>
              <a:t>beziehen).</a:t>
            </a:r>
          </a:p>
          <a:p>
            <a:pPr>
              <a:lnSpc>
                <a:spcPct val="120000"/>
              </a:lnSpc>
              <a:defRPr/>
            </a:pPr>
            <a:r>
              <a:rPr lang="de-DE" altLang="de-DE" sz="2600" dirty="0"/>
              <a:t>Bei der Beurteilung der Identifizierbarkeit sind auch </a:t>
            </a:r>
            <a:r>
              <a:rPr lang="de-DE" altLang="de-DE" sz="2600" b="1" dirty="0"/>
              <a:t>Möglichkeiten Dritter </a:t>
            </a:r>
            <a:r>
              <a:rPr lang="de-DE" altLang="de-DE" sz="2600" dirty="0"/>
              <a:t>einzubeziehen.</a:t>
            </a:r>
          </a:p>
          <a:p>
            <a:pPr>
              <a:lnSpc>
                <a:spcPct val="120000"/>
              </a:lnSpc>
              <a:defRPr/>
            </a:pPr>
            <a:r>
              <a:rPr lang="de-DE" altLang="de-DE" sz="2600" dirty="0"/>
              <a:t>Unterschied zwischen </a:t>
            </a:r>
            <a:r>
              <a:rPr lang="de-DE" altLang="de-DE" sz="2600" b="1" dirty="0"/>
              <a:t>personenbezogenen Daten </a:t>
            </a:r>
            <a:r>
              <a:rPr lang="de-DE" altLang="de-DE" sz="2600" dirty="0"/>
              <a:t>und </a:t>
            </a:r>
            <a:r>
              <a:rPr lang="de-DE" altLang="de-DE" sz="2600" b="1" dirty="0"/>
              <a:t>sensiblen</a:t>
            </a:r>
            <a:r>
              <a:rPr lang="de-DE" altLang="de-DE" sz="2600" dirty="0"/>
              <a:t> personenbezogenen Daten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Kurzer rechtlicher Abriss: Die DSGVO und ihre Begleitgesetze (1/2)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33259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de-DE" altLang="de-DE" b="1" dirty="0"/>
              <a:t>Anonyme Daten</a:t>
            </a:r>
            <a:r>
              <a:rPr lang="de-DE" altLang="de-DE" dirty="0"/>
              <a:t> sind grundsätzlich nicht von der DSGVO betroffen.</a:t>
            </a:r>
            <a:endParaRPr lang="de-DE" altLang="de-DE" b="1" dirty="0"/>
          </a:p>
          <a:p>
            <a:pPr>
              <a:lnSpc>
                <a:spcPct val="120000"/>
              </a:lnSpc>
              <a:defRPr/>
            </a:pPr>
            <a:r>
              <a:rPr lang="de-DE" altLang="de-DE" b="1" dirty="0" err="1"/>
              <a:t>Pseudonymisierte</a:t>
            </a:r>
            <a:r>
              <a:rPr lang="de-DE" altLang="de-DE" b="1" dirty="0"/>
              <a:t> Daten </a:t>
            </a:r>
            <a:r>
              <a:rPr lang="de-DE" altLang="de-DE" dirty="0"/>
              <a:t>fallen grundsätzlich unter den Anwendungsbereich der DSGVO.</a:t>
            </a:r>
          </a:p>
          <a:p>
            <a:pPr>
              <a:lnSpc>
                <a:spcPct val="120000"/>
              </a:lnSpc>
              <a:defRPr/>
            </a:pPr>
            <a:r>
              <a:rPr lang="de-DE" altLang="de-DE" b="1" dirty="0"/>
              <a:t>Analog erfasste Daten </a:t>
            </a:r>
            <a:r>
              <a:rPr lang="de-DE" altLang="de-DE" dirty="0"/>
              <a:t>nur betroffen, wenn in strukturierter Sammlung gespeichert und zugänglich.</a:t>
            </a:r>
          </a:p>
          <a:p>
            <a:pPr>
              <a:lnSpc>
                <a:spcPct val="120000"/>
              </a:lnSpc>
              <a:defRPr/>
            </a:pPr>
            <a:r>
              <a:rPr lang="de-DE" altLang="de-DE" dirty="0"/>
              <a:t>Das </a:t>
            </a:r>
            <a:r>
              <a:rPr lang="de-DE" altLang="de-DE" b="1" dirty="0"/>
              <a:t>Datenschutzgesetz (2018) und das Forschungsorganisationsgesetz </a:t>
            </a:r>
            <a:r>
              <a:rPr lang="de-DE" altLang="de-DE" dirty="0"/>
              <a:t>sind nationale Umsetzungsgesetze der DSGVO.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Kurzer rechtlicher Abriss: Die DSGVO und ihre Begleitgesetze (2/2)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2239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altLang="de-DE" sz="2600" b="1" dirty="0"/>
              <a:t>Rechtmäßigkeit, Treu und Glauben, Transparenz: </a:t>
            </a:r>
            <a:r>
              <a:rPr lang="de-DE" altLang="de-DE" sz="2600" dirty="0"/>
              <a:t>Rechtsgrundlage</a:t>
            </a:r>
            <a:r>
              <a:rPr lang="de-DE" altLang="de-DE" sz="2600" b="1" dirty="0"/>
              <a:t> </a:t>
            </a:r>
            <a:r>
              <a:rPr lang="de-DE" altLang="de-DE" sz="2600" dirty="0"/>
              <a:t>muss vorhanden sein, Erfüllung von Informationspflichten</a:t>
            </a:r>
          </a:p>
          <a:p>
            <a:r>
              <a:rPr lang="de-DE" altLang="de-DE" sz="2600" b="1" dirty="0"/>
              <a:t>Zweckbindung: </a:t>
            </a:r>
            <a:r>
              <a:rPr lang="de-DE" altLang="de-DE" sz="2600" dirty="0"/>
              <a:t>Erhebung und Verarbeitung von Daten nur für vorab definierten Zweck</a:t>
            </a:r>
          </a:p>
          <a:p>
            <a:r>
              <a:rPr lang="de-DE" altLang="de-DE" sz="2600" b="1" dirty="0"/>
              <a:t>Datenminimierung: </a:t>
            </a:r>
            <a:r>
              <a:rPr lang="de-DE" altLang="de-DE" sz="2600" dirty="0"/>
              <a:t>Nur Verarbeitung von Daten in dem Zweck angemessenem, notwendigem Maß</a:t>
            </a:r>
          </a:p>
          <a:p>
            <a:r>
              <a:rPr lang="de-DE" altLang="de-DE" sz="2600" b="1" dirty="0"/>
              <a:t>Richtigkeit: </a:t>
            </a:r>
            <a:r>
              <a:rPr lang="de-DE" altLang="de-DE" sz="2600" dirty="0"/>
              <a:t>Daten müssen richtig sein, ggf. auf dem neuesten Stand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DSGVO – </a:t>
            </a:r>
            <a:r>
              <a:rPr lang="en-GB" dirty="0" err="1"/>
              <a:t>Datenschutzgrundsätze</a:t>
            </a:r>
            <a:r>
              <a:rPr lang="en-GB" dirty="0"/>
              <a:t> (1/2)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2457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pPr lvl="0"/>
            <a:r>
              <a:rPr lang="de-DE" altLang="de-DE" sz="2600" b="1" dirty="0"/>
              <a:t>Speicherbegrenzung: </a:t>
            </a:r>
            <a:r>
              <a:rPr lang="de-DE" altLang="de-DE" sz="2600" dirty="0"/>
              <a:t>Daten dürfen nur für erforderliche Dauer des Verarbeitungszwecks gespeichert werden und sind danach zu löschen oder zu anonymisieren </a:t>
            </a:r>
          </a:p>
          <a:p>
            <a:pPr lvl="0"/>
            <a:r>
              <a:rPr lang="de-DE" altLang="de-DE" sz="2600" b="1" dirty="0"/>
              <a:t>Integrität und Vertraulichkeit: </a:t>
            </a:r>
            <a:r>
              <a:rPr lang="de-DE" altLang="de-DE" sz="2600" dirty="0"/>
              <a:t>Angemessene Datensicherheitsmaßnahmen</a:t>
            </a:r>
          </a:p>
          <a:p>
            <a:pPr lvl="0"/>
            <a:r>
              <a:rPr lang="de-DE" altLang="de-DE" sz="2600" b="1" dirty="0"/>
              <a:t>Rechenschaftspflicht: </a:t>
            </a:r>
            <a:r>
              <a:rPr lang="de-DE" altLang="de-DE" sz="2600" dirty="0"/>
              <a:t>Implementierung von Compliance-Maßnahmen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DSGVO – </a:t>
            </a:r>
            <a:r>
              <a:rPr lang="en-GB" dirty="0" err="1"/>
              <a:t>Datenschutzgrundsätze</a:t>
            </a:r>
            <a:r>
              <a:rPr lang="en-GB" dirty="0"/>
              <a:t> (2/2)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9839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Clr>
                <a:srgbClr val="0063A6"/>
              </a:buClr>
              <a:buNone/>
              <a:defRPr/>
            </a:pPr>
            <a:r>
              <a:rPr lang="de-AT" sz="2600" dirty="0"/>
              <a:t>Die Verarbeitung ist nur rechtmäßig, wenn </a:t>
            </a:r>
            <a:r>
              <a:rPr lang="de-AT" sz="2600" b="1" dirty="0"/>
              <a:t>mindestens eine der Bedingungen</a:t>
            </a:r>
            <a:r>
              <a:rPr lang="de-AT" sz="2600" dirty="0"/>
              <a:t> in Art 6 DSGVO erfüllt ist.</a:t>
            </a:r>
          </a:p>
          <a:p>
            <a:pPr marL="0" lvl="1" indent="0">
              <a:spcBef>
                <a:spcPts val="1000"/>
              </a:spcBef>
              <a:buClr>
                <a:srgbClr val="0063A6"/>
              </a:buClr>
              <a:buNone/>
              <a:defRPr/>
            </a:pPr>
            <a:r>
              <a:rPr lang="de-DE" altLang="de-DE" sz="2600" b="1" dirty="0">
                <a:solidFill>
                  <a:prstClr val="black"/>
                </a:solidFill>
              </a:rPr>
              <a:t>Beispiel: Einwilligung</a:t>
            </a:r>
          </a:p>
          <a:p>
            <a:pPr>
              <a:defRPr/>
            </a:pPr>
            <a:r>
              <a:rPr lang="de-DE" altLang="de-DE" sz="2400" dirty="0"/>
              <a:t>Einwilligung muss</a:t>
            </a:r>
            <a:r>
              <a:rPr lang="de-DE" altLang="de-DE" sz="2400" b="1" dirty="0"/>
              <a:t> freiwillig, für den bestimmten Fall </a:t>
            </a:r>
            <a:r>
              <a:rPr lang="de-DE" altLang="de-DE" sz="2400" dirty="0"/>
              <a:t>und</a:t>
            </a:r>
            <a:r>
              <a:rPr lang="de-DE" altLang="de-DE" sz="2400" b="1" dirty="0"/>
              <a:t> in informierter Weise </a:t>
            </a:r>
            <a:r>
              <a:rPr lang="de-DE" altLang="de-DE" sz="2400" dirty="0"/>
              <a:t>erfolgen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Stillschweigen, vorausgefüllte Felder </a:t>
            </a:r>
            <a:r>
              <a:rPr lang="de-DE" altLang="de-DE" b="1" dirty="0"/>
              <a:t>(„</a:t>
            </a:r>
            <a:r>
              <a:rPr lang="de-DE" altLang="de-DE" b="1" dirty="0" err="1"/>
              <a:t>opt</a:t>
            </a:r>
            <a:r>
              <a:rPr lang="de-DE" altLang="de-DE" b="1" dirty="0"/>
              <a:t>-out“) </a:t>
            </a:r>
            <a:r>
              <a:rPr lang="de-DE" altLang="de-DE" dirty="0"/>
              <a:t>oder Untätigkeit sind </a:t>
            </a:r>
            <a:r>
              <a:rPr lang="de-DE" altLang="de-DE" b="1" dirty="0"/>
              <a:t>keine Einwilligung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Einwilligung für mehrere Verarbeitungsvorgänge muss </a:t>
            </a:r>
            <a:r>
              <a:rPr lang="de-DE" altLang="de-DE" b="1" dirty="0"/>
              <a:t>gesondert erteilt </a:t>
            </a:r>
            <a:r>
              <a:rPr lang="de-DE" altLang="de-DE" dirty="0"/>
              <a:t>werden können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3. Rechtmäßigkeit der Verarbeitung – Art 6 DSGVO (1/2)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18166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D069BC-0182-082D-1FF0-4E4D5782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C5511E-ABD3-BD0C-6258-43BA9988552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1" y="1810329"/>
            <a:ext cx="10515600" cy="4183639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Clr>
                <a:srgbClr val="0063A6"/>
              </a:buClr>
              <a:buNone/>
              <a:defRPr/>
            </a:pPr>
            <a:r>
              <a:rPr lang="de-DE" altLang="de-DE" sz="2600" b="1" dirty="0">
                <a:solidFill>
                  <a:prstClr val="black"/>
                </a:solidFill>
              </a:rPr>
              <a:t>Beispiel: Einwilligung (Fortsetzung)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Einwilligung muss in </a:t>
            </a:r>
            <a:r>
              <a:rPr lang="de-DE" altLang="de-DE" b="1" dirty="0"/>
              <a:t>klarer, einfacher Sprache </a:t>
            </a:r>
            <a:r>
              <a:rPr lang="de-DE" altLang="de-DE" dirty="0"/>
              <a:t>erbeten werden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b="1" dirty="0"/>
              <a:t>Trennung der Einwilligung von anderen Erklärungen </a:t>
            </a:r>
            <a:r>
              <a:rPr lang="de-DE" altLang="de-DE" dirty="0"/>
              <a:t>(z. B. AGB)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b="1" dirty="0"/>
              <a:t>Koppelungsverbot: </a:t>
            </a:r>
            <a:r>
              <a:rPr lang="de-DE" altLang="de-DE" dirty="0"/>
              <a:t>Vertragserfüllung darf nicht von nicht sachlich erforderlicher Einwilligung abhängig sein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Erfüllung der </a:t>
            </a:r>
            <a:r>
              <a:rPr lang="de-DE" altLang="de-DE" b="1" dirty="0"/>
              <a:t>Informationspflichten</a:t>
            </a:r>
          </a:p>
          <a:p>
            <a:pPr marL="228600" lvl="1">
              <a:spcBef>
                <a:spcPts val="1000"/>
              </a:spcBef>
              <a:defRPr/>
            </a:pPr>
            <a:r>
              <a:rPr lang="de-DE" altLang="de-DE" dirty="0"/>
              <a:t>Information über das </a:t>
            </a:r>
            <a:r>
              <a:rPr lang="de-DE" altLang="de-DE" b="1" dirty="0"/>
              <a:t>Widerrufsrecht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1AE6E7F-8CA7-026F-BA48-43FE818E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3. Rechtmäßigkeit der Verarbeitung – Art 6 DSGVO (2/2)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E12089F-FC25-9F43-9DB7-128FF11D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t>Dr. Daniel Stanonik | Datenschutzbeauftragter</a:t>
            </a:r>
          </a:p>
        </p:txBody>
      </p:sp>
    </p:spTree>
    <p:extLst>
      <p:ext uri="{BB962C8B-B14F-4D97-AF65-F5344CB8AC3E}">
        <p14:creationId xmlns:p14="http://schemas.microsoft.com/office/powerpoint/2010/main" val="25323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U Vorlage ">
  <a:themeElements>
    <a:clrScheme name="MONTAN_Farbpalette">
      <a:dk1>
        <a:srgbClr val="000000"/>
      </a:dk1>
      <a:lt1>
        <a:srgbClr val="FFFFFF"/>
      </a:lt1>
      <a:dk2>
        <a:srgbClr val="00727D"/>
      </a:dk2>
      <a:lt2>
        <a:srgbClr val="EAEFF1"/>
      </a:lt2>
      <a:accent1>
        <a:srgbClr val="00727D"/>
      </a:accent1>
      <a:accent2>
        <a:srgbClr val="00FFFF"/>
      </a:accent2>
      <a:accent3>
        <a:srgbClr val="C9D7DC"/>
      </a:accent3>
      <a:accent4>
        <a:srgbClr val="0E434B"/>
      </a:accent4>
      <a:accent5>
        <a:srgbClr val="808080"/>
      </a:accent5>
      <a:accent6>
        <a:srgbClr val="1C2628"/>
      </a:accent6>
      <a:hlink>
        <a:srgbClr val="0E434B"/>
      </a:hlink>
      <a:folHlink>
        <a:srgbClr val="1C262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50721_MON_PPT_Masterfolien_Standard.pptx" id="{8812409A-A80B-4B72-8D9F-A1683E8BE90E}" vid="{DCAD0FB9-364A-48DF-B191-F161FB1E760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0f939a7-15ac-432b-adf3-b76c1312fd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E426CD17C9AB4FAD5D7ABE6743033A" ma:contentTypeVersion="13" ma:contentTypeDescription="Ein neues Dokument erstellen." ma:contentTypeScope="" ma:versionID="65ac559c450fe46f2dd5c10b3bf35e07">
  <xsd:schema xmlns:xsd="http://www.w3.org/2001/XMLSchema" xmlns:xs="http://www.w3.org/2001/XMLSchema" xmlns:p="http://schemas.microsoft.com/office/2006/metadata/properties" xmlns:ns3="f0f939a7-15ac-432b-adf3-b76c1312fda4" targetNamespace="http://schemas.microsoft.com/office/2006/metadata/properties" ma:root="true" ma:fieldsID="3393a242e726fceb0130fac863abd96c" ns3:_="">
    <xsd:import namespace="f0f939a7-15ac-432b-adf3-b76c1312fd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f939a7-15ac-432b-adf3-b76c1312f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D1A2EE-5FCB-496B-BFD1-E15B9AFC83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D5237B-9747-4A7B-A7EC-A8A5C9A4A218}">
  <ds:schemaRefs>
    <ds:schemaRef ds:uri="http://www.w3.org/XML/1998/namespace"/>
    <ds:schemaRef ds:uri="http://purl.org/dc/elements/1.1/"/>
    <ds:schemaRef ds:uri="f0f939a7-15ac-432b-adf3-b76c1312fda4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06139E3-E2C5-4BDD-B83B-1238A54BD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f939a7-15ac-432b-adf3-b76c1312fd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250721_MON_PPT_Masterfolien_Standard</Template>
  <TotalTime>0</TotalTime>
  <Words>1623</Words>
  <Application>Microsoft Office PowerPoint</Application>
  <PresentationFormat>Breitbild</PresentationFormat>
  <Paragraphs>191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Wingdings</vt:lpstr>
      <vt:lpstr>Funnel Display</vt:lpstr>
      <vt:lpstr>Arial</vt:lpstr>
      <vt:lpstr>Host Grotesk</vt:lpstr>
      <vt:lpstr>Calibri</vt:lpstr>
      <vt:lpstr>MU Vorlage </vt:lpstr>
      <vt:lpstr> </vt:lpstr>
      <vt:lpstr>PowerPoint-Präsentation</vt:lpstr>
      <vt:lpstr>Inhalt</vt:lpstr>
      <vt:lpstr>1. Kurzer rechtlicher Abriss: Die DSGVO und ihre Begleitgesetze (1/2)</vt:lpstr>
      <vt:lpstr>1. Kurzer rechtlicher Abriss: Die DSGVO und ihre Begleitgesetze (2/2)</vt:lpstr>
      <vt:lpstr>2. DSGVO – Datenschutzgrundsätze (1/2)</vt:lpstr>
      <vt:lpstr>2. DSGVO – Datenschutzgrundsätze (2/2)</vt:lpstr>
      <vt:lpstr>3. Rechtmäßigkeit der Verarbeitung – Art 6 DSGVO (1/2)</vt:lpstr>
      <vt:lpstr>3. Rechtmäßigkeit der Verarbeitung – Art 6 DSGVO (2/2)</vt:lpstr>
      <vt:lpstr>3. Informationspflicht bezüglich Datenverarbeitung (1/2)</vt:lpstr>
      <vt:lpstr>3. Informationspflicht bezüglich Datenverarbeitung (2/2)</vt:lpstr>
      <vt:lpstr>4. Betroffenenrechte</vt:lpstr>
      <vt:lpstr>5. Datenschutzgesetz</vt:lpstr>
      <vt:lpstr>5.1 Die Verarbeitung von Bildaufnahmen nach DSG (2018) </vt:lpstr>
      <vt:lpstr>5.2 Voraussetzungen für Verarbeitung von Bildaufnahmen nach DSG</vt:lpstr>
      <vt:lpstr>6. Forschungsorganisationsgesetz (FOG)</vt:lpstr>
      <vt:lpstr>6.1 Erleichterungen für die Forschung (1/2)</vt:lpstr>
      <vt:lpstr>6.1 Die Erleichterungen für die Forschung (2/2)</vt:lpstr>
      <vt:lpstr>6.2 Voraussetzungen</vt:lpstr>
      <vt:lpstr>7. Interne Datenschutz-Richtlinie (1/2)</vt:lpstr>
      <vt:lpstr>7. Interne Datenschutz-Richtlinie (2/2)</vt:lpstr>
      <vt:lpstr>7.1 Exkurs: Cloud-Dienste und Datenschutz (1/2)</vt:lpstr>
      <vt:lpstr>7.2 Exkurs: Auswahl und Nutzung von Cloud-Diensten (2/2)</vt:lpstr>
      <vt:lpstr>7.3 Exkurs: KI-Anwendungen als Cloud-/IT-Dienst (3/3)</vt:lpstr>
      <vt:lpstr>Danke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Zentraler Informatikdienst</dc:title>
  <dc:creator>Kanzlei Stanonik</dc:creator>
  <dc:description>Herausgegeben am 14.12.2023</dc:description>
  <cp:lastModifiedBy>RA Dr. Daniel Stanonik</cp:lastModifiedBy>
  <cp:revision>13</cp:revision>
  <dcterms:created xsi:type="dcterms:W3CDTF">2026-05-07T09:38:43Z</dcterms:created>
  <dcterms:modified xsi:type="dcterms:W3CDTF">2026-05-27T07:26:53Z</dcterms:modified>
  <cp:category>Vorlage</cp:category>
  <cp:contentStatus>Version 1, 01.02.2024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0x01010021E426CD17C9AB4FAD5D7ABE6743033A</vt:lpwstr>
  </property>
</Properties>
</file>