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1" r:id="rId2"/>
    <p:sldId id="275" r:id="rId3"/>
  </p:sldIdLst>
  <p:sldSz cx="30275213" cy="42803763"/>
  <p:notesSz cx="6858000" cy="9144000"/>
  <p:defaultTextStyle>
    <a:defPPr>
      <a:defRPr lang="en-US"/>
    </a:defPPr>
    <a:lvl1pPr marL="0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1pPr>
    <a:lvl2pPr marL="646036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2pPr>
    <a:lvl3pPr marL="1292068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3pPr>
    <a:lvl4pPr marL="1938101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4pPr>
    <a:lvl5pPr marL="2584143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5pPr>
    <a:lvl6pPr marL="3230176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6pPr>
    <a:lvl7pPr marL="3876209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7pPr>
    <a:lvl8pPr marL="4522244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8pPr>
    <a:lvl9pPr marL="5168277" algn="l" defTabSz="646036" rtl="0" eaLnBrk="1" latinLnBrk="0" hangingPunct="1">
      <a:defRPr sz="25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51" userDrawn="1">
          <p15:clr>
            <a:srgbClr val="A4A3A4"/>
          </p15:clr>
        </p15:guide>
        <p15:guide id="2" pos="9536" userDrawn="1">
          <p15:clr>
            <a:srgbClr val="A4A3A4"/>
          </p15:clr>
        </p15:guide>
        <p15:guide id="3" pos="864" userDrawn="1">
          <p15:clr>
            <a:srgbClr val="A4A3A4"/>
          </p15:clr>
        </p15:guide>
        <p15:guide id="4" pos="18207" userDrawn="1">
          <p15:clr>
            <a:srgbClr val="A4A3A4"/>
          </p15:clr>
        </p15:guide>
        <p15:guide id="5" pos="4720" userDrawn="1">
          <p15:clr>
            <a:srgbClr val="A4A3A4"/>
          </p15:clr>
        </p15:guide>
        <p15:guide id="6" pos="5364" userDrawn="1">
          <p15:clr>
            <a:srgbClr val="A4A3A4"/>
          </p15:clr>
        </p15:guide>
        <p15:guide id="7" pos="9214" userDrawn="1">
          <p15:clr>
            <a:srgbClr val="A4A3A4"/>
          </p15:clr>
        </p15:guide>
        <p15:guide id="8" pos="9857" userDrawn="1">
          <p15:clr>
            <a:srgbClr val="A4A3A4"/>
          </p15:clr>
        </p15:guide>
        <p15:guide id="9" pos="13707" userDrawn="1">
          <p15:clr>
            <a:srgbClr val="A4A3A4"/>
          </p15:clr>
        </p15:guide>
        <p15:guide id="10" pos="14351" userDrawn="1">
          <p15:clr>
            <a:srgbClr val="A4A3A4"/>
          </p15:clr>
        </p15:guide>
        <p15:guide id="12" orient="horz" pos="2130" userDrawn="1">
          <p15:clr>
            <a:srgbClr val="A4A3A4"/>
          </p15:clr>
        </p15:guide>
        <p15:guide id="14" orient="horz" pos="10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727D"/>
    <a:srgbClr val="006679"/>
    <a:srgbClr val="007E7D"/>
    <a:srgbClr val="C0C0C0"/>
    <a:srgbClr val="2C5477"/>
    <a:srgbClr val="007C84"/>
    <a:srgbClr val="007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76" autoAdjust="0"/>
    <p:restoredTop sz="96170" autoAdjust="0"/>
  </p:normalViewPr>
  <p:slideViewPr>
    <p:cSldViewPr snapToGrid="0">
      <p:cViewPr>
        <p:scale>
          <a:sx n="33" d="100"/>
          <a:sy n="33" d="100"/>
        </p:scale>
        <p:origin x="1986" y="-3834"/>
      </p:cViewPr>
      <p:guideLst>
        <p:guide orient="horz" pos="3551"/>
        <p:guide pos="9536"/>
        <p:guide pos="864"/>
        <p:guide pos="18207"/>
        <p:guide pos="4720"/>
        <p:guide pos="5364"/>
        <p:guide pos="9214"/>
        <p:guide pos="9857"/>
        <p:guide pos="13707"/>
        <p:guide pos="14351"/>
        <p:guide orient="horz" pos="2130"/>
        <p:guide orient="horz" pos="10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E3006-FFA2-894D-B9AF-78D1F75FBE17}" type="datetimeFigureOut">
              <a:rPr lang="en-AT" smtClean="0"/>
              <a:t>07/16/2026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"/>
              <a:t>Click to edit Master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B4012-E0F3-D343-9F15-BCB3B586175C}" type="slidenum">
              <a:rPr lang="en-AT" smtClean="0"/>
              <a:t>‹Nr.›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20794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1pPr>
    <a:lvl2pPr marL="646036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2pPr>
    <a:lvl3pPr marL="1292068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3pPr>
    <a:lvl4pPr marL="1938101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4pPr>
    <a:lvl5pPr marL="2584143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5pPr>
    <a:lvl6pPr marL="3230176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6pPr>
    <a:lvl7pPr marL="3876209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7pPr>
    <a:lvl8pPr marL="4522244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8pPr>
    <a:lvl9pPr marL="5168277" algn="l" defTabSz="1292068" rtl="0" eaLnBrk="1" latinLnBrk="0" hangingPunct="1">
      <a:defRPr sz="16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95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93AE5C8-A42C-1242-8AF3-25F6743EC136}"/>
              </a:ext>
            </a:extLst>
          </p:cNvPr>
          <p:cNvSpPr/>
          <p:nvPr userDrawn="1"/>
        </p:nvSpPr>
        <p:spPr>
          <a:xfrm>
            <a:off x="1332403" y="1388573"/>
            <a:ext cx="27612002" cy="47163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598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198C92-8D4C-4F8F-9EB7-9A5B5FD236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244245" y="2090049"/>
            <a:ext cx="3279206" cy="32904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FC994E-1777-3A31-2405-3C7CBB8D862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2898" y="39706396"/>
            <a:ext cx="27612002" cy="183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023032" rtl="0" eaLnBrk="1" latinLnBrk="0" hangingPunct="1">
        <a:lnSpc>
          <a:spcPct val="90000"/>
        </a:lnSpc>
        <a:spcBef>
          <a:spcPct val="0"/>
        </a:spcBef>
        <a:buNone/>
        <a:defRPr sz="145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5761" indent="-755761" algn="l" defTabSz="302303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58" kern="1200">
          <a:solidFill>
            <a:schemeClr val="tx1"/>
          </a:solidFill>
          <a:latin typeface="+mn-lt"/>
          <a:ea typeface="+mn-ea"/>
          <a:cs typeface="+mn-cs"/>
        </a:defRPr>
      </a:lvl1pPr>
      <a:lvl2pPr marL="2267275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7934" kern="1200">
          <a:solidFill>
            <a:schemeClr val="tx1"/>
          </a:solidFill>
          <a:latin typeface="+mn-lt"/>
          <a:ea typeface="+mn-ea"/>
          <a:cs typeface="+mn-cs"/>
        </a:defRPr>
      </a:lvl2pPr>
      <a:lvl3pPr marL="3778793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0307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4pPr>
      <a:lvl5pPr marL="6801829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5pPr>
      <a:lvl6pPr marL="8313343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6pPr>
      <a:lvl7pPr marL="9824861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7pPr>
      <a:lvl8pPr marL="11336375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8pPr>
      <a:lvl9pPr marL="12847890" indent="-755761" algn="l" defTabSz="3023032" rtl="0" eaLnBrk="1" latinLnBrk="0" hangingPunct="1">
        <a:lnSpc>
          <a:spcPct val="90000"/>
        </a:lnSpc>
        <a:spcBef>
          <a:spcPts val="1652"/>
        </a:spcBef>
        <a:buFont typeface="Arial" panose="020B0604020202020204" pitchFamily="34" charset="0"/>
        <a:buChar char="•"/>
        <a:defRPr sz="59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1pPr>
      <a:lvl2pPr marL="1511515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2pPr>
      <a:lvl3pPr marL="3023032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3pPr>
      <a:lvl4pPr marL="4534550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4pPr>
      <a:lvl5pPr marL="6046068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5pPr>
      <a:lvl6pPr marL="7557583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6pPr>
      <a:lvl7pPr marL="9069100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7pPr>
      <a:lvl8pPr marL="10580615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8pPr>
      <a:lvl9pPr marL="12092136" algn="l" defTabSz="3023032" rtl="0" eaLnBrk="1" latinLnBrk="0" hangingPunct="1">
        <a:defRPr sz="59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2" userDrawn="1">
          <p15:clr>
            <a:srgbClr val="F26B43"/>
          </p15:clr>
        </p15:guide>
        <p15:guide id="2" pos="9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mailto:max.mustermann@unileoben.ac.at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16">
            <a:extLst>
              <a:ext uri="{FF2B5EF4-FFF2-40B4-BE49-F238E27FC236}">
                <a16:creationId xmlns:a16="http://schemas.microsoft.com/office/drawing/2014/main" id="{AECD48FC-212E-4D28-9D74-8877950D9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520949"/>
              </p:ext>
            </p:extLst>
          </p:nvPr>
        </p:nvGraphicFramePr>
        <p:xfrm>
          <a:off x="1295400" y="6644821"/>
          <a:ext cx="27584400" cy="3081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84400">
                  <a:extLst>
                    <a:ext uri="{9D8B030D-6E8A-4147-A177-3AD203B41FA5}">
                      <a16:colId xmlns:a16="http://schemas.microsoft.com/office/drawing/2014/main" val="2788372171"/>
                    </a:ext>
                  </a:extLst>
                </a:gridCol>
              </a:tblGrid>
              <a:tr h="3081125">
                <a:tc>
                  <a:txBody>
                    <a:bodyPr/>
                    <a:lstStyle/>
                    <a:p>
                      <a:pPr marL="0" marR="0" lvl="0" indent="0" algn="l" defTabSz="646650" rtl="0" eaLnBrk="1" fontAlgn="auto" latinLnBrk="0" hangingPunct="1">
                        <a:lnSpc>
                          <a:spcPct val="112000"/>
                        </a:lnSpc>
                        <a:spcBef>
                          <a:spcPts val="3307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" sz="4300" b="1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Name</a:t>
                      </a:r>
                      <a:r>
                        <a:rPr lang="en" sz="4300" b="1" kern="1200" baseline="300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" sz="4300" b="1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Name</a:t>
                      </a:r>
                      <a:r>
                        <a:rPr lang="en" sz="4300" b="1" kern="1200" baseline="300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" sz="4300" b="1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Name</a:t>
                      </a:r>
                      <a:r>
                        <a:rPr lang="en" sz="4300" b="1" kern="1200" baseline="300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" sz="4300" b="1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br>
                        <a:rPr kumimoji="0" lang="de-AT" sz="5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" sz="3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Affiliation1,</a:t>
                      </a:r>
                      <a:br>
                        <a:rPr lang="de-AT" sz="3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" sz="3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Affiliation2, </a:t>
                      </a:r>
                      <a:br>
                        <a:rPr lang="de-AT" sz="3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" sz="3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Affiliation3</a:t>
                      </a:r>
                      <a:br>
                        <a:rPr lang="de-AT" sz="2300" b="0" kern="1200" noProof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endParaRPr lang="de-AT" sz="2300" b="0" kern="1200" noProof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8" marR="91438" marT="45721" marB="4572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804186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2B855502-C3C4-4299-AF87-2EAC32379C17}"/>
              </a:ext>
            </a:extLst>
          </p:cNvPr>
          <p:cNvSpPr txBox="1"/>
          <p:nvPr/>
        </p:nvSpPr>
        <p:spPr>
          <a:xfrm>
            <a:off x="7184509" y="1780695"/>
            <a:ext cx="20301283" cy="3785652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" sz="12000" b="1" dirty="0">
                <a:solidFill>
                  <a:schemeClr val="bg1"/>
                </a:solidFill>
                <a:cs typeface="Arial" panose="020B0604020202020204" pitchFamily="34" charset="0"/>
              </a:rPr>
              <a:t>Notes on using </a:t>
            </a:r>
            <a:br>
              <a:rPr lang="de-AT" sz="120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" sz="12000" b="1" dirty="0">
                <a:solidFill>
                  <a:schemeClr val="bg1"/>
                </a:solidFill>
                <a:cs typeface="Arial" panose="020B0604020202020204" pitchFamily="34" charset="0"/>
              </a:rPr>
              <a:t>the poster template</a:t>
            </a:r>
            <a:endParaRPr lang="de-AT" sz="120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9A64650-31F9-438F-ABF3-C6F63041A2DC}"/>
              </a:ext>
            </a:extLst>
          </p:cNvPr>
          <p:cNvCxnSpPr>
            <a:cxnSpLocks/>
          </p:cNvCxnSpPr>
          <p:nvPr/>
        </p:nvCxnSpPr>
        <p:spPr>
          <a:xfrm>
            <a:off x="1372358" y="34645556"/>
            <a:ext cx="2752860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platzhalter 116">
            <a:extLst>
              <a:ext uri="{FF2B5EF4-FFF2-40B4-BE49-F238E27FC236}">
                <a16:creationId xmlns:a16="http://schemas.microsoft.com/office/drawing/2014/main" id="{78A38E51-56A4-4224-9AE2-5CE1967EC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r="9082"/>
          <a:stretch>
            <a:fillRect/>
          </a:stretch>
        </p:blipFill>
        <p:spPr>
          <a:xfrm>
            <a:off x="2248662" y="35117196"/>
            <a:ext cx="3754447" cy="4581339"/>
          </a:xfrm>
          <a:prstGeom prst="rect">
            <a:avLst/>
          </a:prstGeom>
        </p:spPr>
      </p:pic>
      <p:sp>
        <p:nvSpPr>
          <p:cNvPr id="10" name="Inhaltsplatzhalter 111">
            <a:extLst>
              <a:ext uri="{FF2B5EF4-FFF2-40B4-BE49-F238E27FC236}">
                <a16:creationId xmlns:a16="http://schemas.microsoft.com/office/drawing/2014/main" id="{B882BD53-34EC-483E-A61C-D949E8C46F5C}"/>
              </a:ext>
            </a:extLst>
          </p:cNvPr>
          <p:cNvSpPr txBox="1">
            <a:spLocks/>
          </p:cNvSpPr>
          <p:nvPr/>
        </p:nvSpPr>
        <p:spPr>
          <a:xfrm>
            <a:off x="6655502" y="35117196"/>
            <a:ext cx="7992731" cy="4581339"/>
          </a:xfrm>
          <a:prstGeom prst="rect">
            <a:avLst/>
          </a:prstGeom>
        </p:spPr>
        <p:txBody>
          <a:bodyPr tIns="0" rIns="0" bIns="0"/>
          <a:lstStyle>
            <a:lvl1pPr marL="755791" indent="-755791" algn="l" defTabSz="302316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Char char="•"/>
              <a:defRPr sz="92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737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79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8955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6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0536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02117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13698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5279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686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48443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" sz="4200" b="1" dirty="0">
                <a:solidFill>
                  <a:schemeClr val="tx2"/>
                </a:solidFill>
              </a:rPr>
              <a:t>John Doe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" sz="4200" dirty="0" err="1">
                <a:solidFill>
                  <a:schemeClr val="tx2"/>
                </a:solidFill>
              </a:rPr>
              <a:t>Insitute of ….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" sz="4200" dirty="0">
                <a:solidFill>
                  <a:schemeClr val="tx2"/>
                </a:solidFill>
                <a:hlinkClick r:id="rId3"/>
              </a:rPr>
              <a:t>max.mustermann@unileoben.ac.at</a:t>
            </a:r>
            <a:endParaRPr lang="de-AT" sz="42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de-AT" sz="42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" sz="4200" b="1" dirty="0">
                <a:solidFill>
                  <a:schemeClr val="tx2"/>
                </a:solidFill>
              </a:rPr>
              <a:t>Research Focus: </a:t>
            </a:r>
            <a:r>
              <a:rPr lang="en" sz="4200" dirty="0" err="1">
                <a:solidFill>
                  <a:schemeClr val="tx2"/>
                </a:solidFill>
              </a:rPr>
              <a:t>quias as quianimagnia quias as quianimagnia quias as quianimagnia </a:t>
            </a:r>
            <a:endParaRPr lang="de-AT" sz="4200" dirty="0">
              <a:solidFill>
                <a:schemeClr val="tx2"/>
              </a:solidFill>
            </a:endParaRPr>
          </a:p>
        </p:txBody>
      </p:sp>
      <p:sp>
        <p:nvSpPr>
          <p:cNvPr id="11" name="Inhaltsplatzhalter 112">
            <a:extLst>
              <a:ext uri="{FF2B5EF4-FFF2-40B4-BE49-F238E27FC236}">
                <a16:creationId xmlns:a16="http://schemas.microsoft.com/office/drawing/2014/main" id="{4459615F-DF6E-4810-9A61-190580384A8F}"/>
              </a:ext>
            </a:extLst>
          </p:cNvPr>
          <p:cNvSpPr txBox="1">
            <a:spLocks/>
          </p:cNvSpPr>
          <p:nvPr/>
        </p:nvSpPr>
        <p:spPr>
          <a:xfrm>
            <a:off x="15098558" y="35117198"/>
            <a:ext cx="9704543" cy="4756047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 marL="755791" indent="-755791" algn="l" defTabSz="302316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Char char="•"/>
              <a:defRPr sz="92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737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79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8955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6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0536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02117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13698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5279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686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48443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r>
              <a:rPr lang="en" sz="4200" b="1">
                <a:solidFill>
                  <a:schemeClr val="tx2"/>
                </a:solidFill>
              </a:rPr>
              <a:t>Project: </a:t>
            </a:r>
            <a:r>
              <a:rPr lang="en" sz="4200">
                <a:solidFill>
                  <a:schemeClr val="tx2"/>
                </a:solidFill>
              </a:rPr>
              <a:t>Olut et quia volupta dolorem </a:t>
            </a: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r>
              <a:rPr lang="en" sz="4200" b="1">
                <a:solidFill>
                  <a:schemeClr val="tx2"/>
                </a:solidFill>
              </a:rPr>
              <a:t>Project Partners:</a:t>
            </a:r>
            <a:r>
              <a:rPr lang="en" sz="4200">
                <a:solidFill>
                  <a:schemeClr val="tx2"/>
                </a:solidFill>
              </a:rPr>
              <a:t> Olut et quia volupta </a:t>
            </a:r>
            <a:r>
              <a:rPr lang="en" sz="4200" b="1">
                <a:solidFill>
                  <a:schemeClr val="tx2"/>
                </a:solidFill>
              </a:rPr>
              <a:t>Funding: </a:t>
            </a:r>
            <a:r>
              <a:rPr lang="en" sz="4200">
                <a:solidFill>
                  <a:schemeClr val="tx2"/>
                </a:solidFill>
              </a:rPr>
              <a:t>Olut et quia volupta dolorem</a:t>
            </a:r>
            <a:endParaRPr lang="de-DE" sz="4200" dirty="0">
              <a:solidFill>
                <a:schemeClr val="tx2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0EE6B29-61D1-4B93-ADC0-48040282A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5137609" y="37787061"/>
            <a:ext cx="1859063" cy="193052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9CCAF6-05C2-4904-ACF4-3BB4540A7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7542656" y="37786763"/>
            <a:ext cx="1859063" cy="193052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022F71F-CE00-4526-B140-8FC576268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r="14976"/>
          <a:stretch>
            <a:fillRect/>
          </a:stretch>
        </p:blipFill>
        <p:spPr>
          <a:xfrm>
            <a:off x="19941681" y="37788803"/>
            <a:ext cx="1859063" cy="193052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6F95474-3931-4F30-82EB-D4F1D35E78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9408" y="37128611"/>
            <a:ext cx="2874264" cy="2874264"/>
          </a:xfrm>
          <a:prstGeom prst="rect">
            <a:avLst/>
          </a:prstGeom>
        </p:spPr>
      </p:pic>
      <p:sp>
        <p:nvSpPr>
          <p:cNvPr id="35" name="Inhaltsplatzhalter 54">
            <a:extLst>
              <a:ext uri="{FF2B5EF4-FFF2-40B4-BE49-F238E27FC236}">
                <a16:creationId xmlns:a16="http://schemas.microsoft.com/office/drawing/2014/main" id="{1CAFDE42-B786-428E-ACF0-A8E7701486CB}"/>
              </a:ext>
            </a:extLst>
          </p:cNvPr>
          <p:cNvSpPr txBox="1">
            <a:spLocks/>
          </p:cNvSpPr>
          <p:nvPr/>
        </p:nvSpPr>
        <p:spPr>
          <a:xfrm>
            <a:off x="1372358" y="11967541"/>
            <a:ext cx="16531413" cy="724506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755791" indent="-755791" algn="l" defTabSz="302316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Char char="•"/>
              <a:defRPr sz="92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737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79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78955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66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0536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02117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13698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5279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36862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48443" indent="-755791" algn="l" defTabSz="3023162" rtl="0" eaLnBrk="1" latinLnBrk="0" hangingPunct="1">
              <a:lnSpc>
                <a:spcPct val="90000"/>
              </a:lnSpc>
              <a:spcBef>
                <a:spcPts val="1653"/>
              </a:spcBef>
              <a:buFont typeface="Arial" panose="020B0604020202020204" pitchFamily="34" charset="0"/>
              <a:buChar char="•"/>
              <a:defRPr sz="5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4200" dirty="0">
                <a:solidFill>
                  <a:schemeClr val="tx2"/>
                </a:solidFill>
              </a:rPr>
              <a:t>This template is designed and optimized for A0. A proportional reduction is usually easy up to A1, up to A2 usually still easy to read - provided that the A0 poster is set "normally" and the smallest font sizes have been chosen sufficiently large. Scaling to A3 is borderline, A4 is usually too small. </a:t>
            </a:r>
          </a:p>
          <a:p>
            <a:pPr marL="0" indent="0">
              <a:buNone/>
            </a:pPr>
            <a:endParaRPr lang="en" sz="4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4200" dirty="0">
              <a:solidFill>
                <a:schemeClr val="tx2"/>
              </a:solidFill>
            </a:endParaRPr>
          </a:p>
          <a:p>
            <a:pPr marL="533400" indent="-533400">
              <a:spcBef>
                <a:spcPts val="0"/>
              </a:spcBef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4200" dirty="0">
                <a:solidFill>
                  <a:schemeClr val="tx2"/>
                </a:solidFill>
              </a:rPr>
              <a:t>Design → Slide Size → Custom Slide Size</a:t>
            </a:r>
          </a:p>
          <a:p>
            <a:pPr marL="533400" indent="-533400">
              <a:spcBef>
                <a:spcPts val="0"/>
              </a:spcBef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4200" dirty="0">
                <a:solidFill>
                  <a:schemeClr val="tx2"/>
                </a:solidFill>
              </a:rPr>
              <a:t>Enter the desired width/height in cm → OK</a:t>
            </a:r>
          </a:p>
          <a:p>
            <a:pPr marL="533400" indent="-533400">
              <a:spcBef>
                <a:spcPts val="0"/>
              </a:spcBef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4200" dirty="0">
                <a:solidFill>
                  <a:schemeClr val="tx2"/>
                </a:solidFill>
              </a:rPr>
              <a:t>Choose Scale to Fit (not Maximize) so that all design elements are scaled proportionally</a:t>
            </a:r>
          </a:p>
          <a:p>
            <a:pPr marL="533400" indent="-533400">
              <a:spcBef>
                <a:spcPts val="0"/>
              </a:spcBef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4200" dirty="0">
                <a:solidFill>
                  <a:schemeClr val="tx2"/>
                </a:solidFill>
              </a:rPr>
              <a:t>Note: Ideally, the changeover is done before the template is filled.</a:t>
            </a:r>
            <a:endParaRPr lang="de-DE" sz="4200" dirty="0">
              <a:solidFill>
                <a:schemeClr val="tx2"/>
              </a:solidFill>
              <a:sym typeface="Wingdings" panose="05000000000000000000" pitchFamily="2" charset="2"/>
            </a:endParaRPr>
          </a:p>
        </p:txBody>
      </p:sp>
      <p:sp>
        <p:nvSpPr>
          <p:cNvPr id="40" name="Textfeld 53">
            <a:extLst>
              <a:ext uri="{FF2B5EF4-FFF2-40B4-BE49-F238E27FC236}">
                <a16:creationId xmlns:a16="http://schemas.microsoft.com/office/drawing/2014/main" id="{1E5BB4C1-3E0D-4861-80C3-AE9E1D3F4D46}"/>
              </a:ext>
            </a:extLst>
          </p:cNvPr>
          <p:cNvSpPr txBox="1"/>
          <p:nvPr/>
        </p:nvSpPr>
        <p:spPr>
          <a:xfrm>
            <a:off x="22547093" y="38411749"/>
            <a:ext cx="3357138" cy="14775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" sz="4801" b="1">
                <a:solidFill>
                  <a:srgbClr val="007C85"/>
                </a:solidFill>
                <a:latin typeface="+mn-lt"/>
                <a:cs typeface="Calibri" panose="020F0502020204030204" pitchFamily="34" charset="0"/>
              </a:rPr>
              <a:t>Contact Information</a:t>
            </a:r>
            <a:endParaRPr lang="en-US" sz="4801" b="1" dirty="0">
              <a:solidFill>
                <a:srgbClr val="007C85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E74E188-FCCD-43C6-ADEE-105D846231BA}"/>
              </a:ext>
            </a:extLst>
          </p:cNvPr>
          <p:cNvSpPr txBox="1"/>
          <p:nvPr/>
        </p:nvSpPr>
        <p:spPr>
          <a:xfrm>
            <a:off x="19113910" y="11622272"/>
            <a:ext cx="9787052" cy="52906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288000" tIns="288000" rIns="288000" bIns="288000">
            <a:spAutoFit/>
          </a:bodyPr>
          <a:lstStyle/>
          <a:p>
            <a:r>
              <a:rPr lang="en" sz="4800" b="1" dirty="0">
                <a:solidFill>
                  <a:schemeClr val="tx2"/>
                </a:solidFill>
              </a:rPr>
              <a:t>Here is an overview of the </a:t>
            </a:r>
            <a:br>
              <a:rPr lang="en" sz="4800" b="1" dirty="0">
                <a:solidFill>
                  <a:schemeClr val="tx2"/>
                </a:solidFill>
              </a:rPr>
            </a:br>
            <a:r>
              <a:rPr lang="en" sz="4800" b="1" dirty="0">
                <a:solidFill>
                  <a:schemeClr val="tx2"/>
                </a:solidFill>
              </a:rPr>
              <a:t>DIN dimensions</a:t>
            </a:r>
          </a:p>
          <a:p>
            <a:pPr algn="just"/>
            <a:r>
              <a:rPr lang="en" sz="4200" dirty="0">
                <a:solidFill>
                  <a:schemeClr val="tx2"/>
                </a:solidFill>
              </a:rPr>
              <a:t>A4: 21.0 × 29.7 cm</a:t>
            </a:r>
          </a:p>
          <a:p>
            <a:pPr algn="just"/>
            <a:r>
              <a:rPr lang="en" sz="4200" dirty="0">
                <a:solidFill>
                  <a:schemeClr val="tx2"/>
                </a:solidFill>
              </a:rPr>
              <a:t>A3: 29.7 × 42.0 cm</a:t>
            </a:r>
          </a:p>
          <a:p>
            <a:pPr algn="just"/>
            <a:r>
              <a:rPr lang="en" sz="4200" dirty="0">
                <a:solidFill>
                  <a:schemeClr val="tx2"/>
                </a:solidFill>
              </a:rPr>
              <a:t>A2: 42.0 × 59.4 cm</a:t>
            </a:r>
          </a:p>
          <a:p>
            <a:pPr algn="just"/>
            <a:r>
              <a:rPr lang="en" sz="4200" dirty="0">
                <a:solidFill>
                  <a:schemeClr val="tx2"/>
                </a:solidFill>
              </a:rPr>
              <a:t>A1: 59.4 × 84.1 cm</a:t>
            </a:r>
          </a:p>
          <a:p>
            <a:pPr algn="just"/>
            <a:r>
              <a:rPr lang="en" sz="4200" dirty="0">
                <a:solidFill>
                  <a:schemeClr val="tx2"/>
                </a:solidFill>
              </a:rPr>
              <a:t>A0: 84.1 × 118.9 cm</a:t>
            </a:r>
          </a:p>
        </p:txBody>
      </p:sp>
      <p:sp>
        <p:nvSpPr>
          <p:cNvPr id="2" name="Rechteck: eine Ecke abgeschnitten 1">
            <a:extLst>
              <a:ext uri="{FF2B5EF4-FFF2-40B4-BE49-F238E27FC236}">
                <a16:creationId xmlns:a16="http://schemas.microsoft.com/office/drawing/2014/main" id="{7C9D4D63-2F8D-423C-899E-1707F1EE45C0}"/>
              </a:ext>
            </a:extLst>
          </p:cNvPr>
          <p:cNvSpPr/>
          <p:nvPr/>
        </p:nvSpPr>
        <p:spPr>
          <a:xfrm>
            <a:off x="1372358" y="14874983"/>
            <a:ext cx="9322685" cy="11970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107999" rIns="107999" bIns="107999" rtlCol="0" anchor="ctr"/>
          <a:lstStyle/>
          <a:p>
            <a:r>
              <a:rPr lang="en" sz="4801" b="1" dirty="0">
                <a:solidFill>
                  <a:schemeClr val="bg1"/>
                </a:solidFill>
              </a:rPr>
              <a:t>Font sizes - Guidelines</a:t>
            </a:r>
            <a:endParaRPr lang="de-AT" sz="4801" b="1" dirty="0">
              <a:solidFill>
                <a:schemeClr val="bg1"/>
              </a:solidFill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6E3C59FF-1599-4C29-9F7F-3E0F860B9F99}"/>
              </a:ext>
            </a:extLst>
          </p:cNvPr>
          <p:cNvGrpSpPr/>
          <p:nvPr/>
        </p:nvGrpSpPr>
        <p:grpSpPr>
          <a:xfrm>
            <a:off x="1355648" y="20839744"/>
            <a:ext cx="27338891" cy="11217585"/>
            <a:chOff x="2210556" y="14044384"/>
            <a:chExt cx="25899369" cy="10626926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3F0AFAA0-290C-4221-8FC8-FE7D53015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42403"/>
            <a:stretch/>
          </p:blipFill>
          <p:spPr>
            <a:xfrm>
              <a:off x="2210556" y="14044384"/>
              <a:ext cx="25899369" cy="801804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856C79C5-845C-4C28-B5C5-05945966DCF3}"/>
                </a:ext>
              </a:extLst>
            </p:cNvPr>
            <p:cNvSpPr/>
            <p:nvPr/>
          </p:nvSpPr>
          <p:spPr>
            <a:xfrm>
              <a:off x="4660900" y="14116210"/>
              <a:ext cx="1202509" cy="1202509"/>
            </a:xfrm>
            <a:custGeom>
              <a:avLst/>
              <a:gdLst>
                <a:gd name="connsiteX0" fmla="*/ 0 w 1202509"/>
                <a:gd name="connsiteY0" fmla="*/ 601255 h 1202509"/>
                <a:gd name="connsiteX1" fmla="*/ 601255 w 1202509"/>
                <a:gd name="connsiteY1" fmla="*/ 0 h 1202509"/>
                <a:gd name="connsiteX2" fmla="*/ 1202510 w 1202509"/>
                <a:gd name="connsiteY2" fmla="*/ 601255 h 1202509"/>
                <a:gd name="connsiteX3" fmla="*/ 601255 w 1202509"/>
                <a:gd name="connsiteY3" fmla="*/ 1202510 h 1202509"/>
                <a:gd name="connsiteX4" fmla="*/ 0 w 1202509"/>
                <a:gd name="connsiteY4" fmla="*/ 601255 h 1202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2509" h="1202509" extrusionOk="0">
                  <a:moveTo>
                    <a:pt x="0" y="601255"/>
                  </a:moveTo>
                  <a:cubicBezTo>
                    <a:pt x="-21103" y="227563"/>
                    <a:pt x="290120" y="53428"/>
                    <a:pt x="601255" y="0"/>
                  </a:cubicBezTo>
                  <a:cubicBezTo>
                    <a:pt x="920878" y="-47979"/>
                    <a:pt x="1151397" y="241742"/>
                    <a:pt x="1202510" y="601255"/>
                  </a:cubicBezTo>
                  <a:cubicBezTo>
                    <a:pt x="1219661" y="906066"/>
                    <a:pt x="929286" y="1158237"/>
                    <a:pt x="601255" y="1202510"/>
                  </a:cubicBezTo>
                  <a:cubicBezTo>
                    <a:pt x="241564" y="1173673"/>
                    <a:pt x="23103" y="908659"/>
                    <a:pt x="0" y="601255"/>
                  </a:cubicBezTo>
                  <a:close/>
                </a:path>
              </a:pathLst>
            </a:custGeom>
            <a:noFill/>
            <a:ln w="136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F996D53-DB8D-4BF7-9CF0-5A2ED261F610}"/>
                </a:ext>
              </a:extLst>
            </p:cNvPr>
            <p:cNvSpPr/>
            <p:nvPr/>
          </p:nvSpPr>
          <p:spPr>
            <a:xfrm>
              <a:off x="24444449" y="14717464"/>
              <a:ext cx="1413745" cy="1413745"/>
            </a:xfrm>
            <a:custGeom>
              <a:avLst/>
              <a:gdLst>
                <a:gd name="connsiteX0" fmla="*/ 0 w 1413745"/>
                <a:gd name="connsiteY0" fmla="*/ 706873 h 1413745"/>
                <a:gd name="connsiteX1" fmla="*/ 706873 w 1413745"/>
                <a:gd name="connsiteY1" fmla="*/ 0 h 1413745"/>
                <a:gd name="connsiteX2" fmla="*/ 1413746 w 1413745"/>
                <a:gd name="connsiteY2" fmla="*/ 706873 h 1413745"/>
                <a:gd name="connsiteX3" fmla="*/ 706873 w 1413745"/>
                <a:gd name="connsiteY3" fmla="*/ 1413746 h 1413745"/>
                <a:gd name="connsiteX4" fmla="*/ 0 w 1413745"/>
                <a:gd name="connsiteY4" fmla="*/ 706873 h 1413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3745" h="1413745" extrusionOk="0">
                  <a:moveTo>
                    <a:pt x="0" y="706873"/>
                  </a:moveTo>
                  <a:cubicBezTo>
                    <a:pt x="-29258" y="258763"/>
                    <a:pt x="333433" y="43284"/>
                    <a:pt x="706873" y="0"/>
                  </a:cubicBezTo>
                  <a:cubicBezTo>
                    <a:pt x="1085665" y="-44749"/>
                    <a:pt x="1353391" y="284065"/>
                    <a:pt x="1413746" y="706873"/>
                  </a:cubicBezTo>
                  <a:cubicBezTo>
                    <a:pt x="1419595" y="1087973"/>
                    <a:pt x="1087314" y="1304483"/>
                    <a:pt x="706873" y="1413746"/>
                  </a:cubicBezTo>
                  <a:cubicBezTo>
                    <a:pt x="254958" y="1349533"/>
                    <a:pt x="74485" y="1017763"/>
                    <a:pt x="0" y="706873"/>
                  </a:cubicBezTo>
                  <a:close/>
                </a:path>
              </a:pathLst>
            </a:custGeom>
            <a:noFill/>
            <a:ln w="762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A8E498E3-EEA0-4EDE-8DC5-F8DC6E29BB37}"/>
                </a:ext>
              </a:extLst>
            </p:cNvPr>
            <p:cNvSpPr/>
            <p:nvPr/>
          </p:nvSpPr>
          <p:spPr>
            <a:xfrm>
              <a:off x="24444448" y="16995372"/>
              <a:ext cx="3620207" cy="1197337"/>
            </a:xfrm>
            <a:custGeom>
              <a:avLst/>
              <a:gdLst>
                <a:gd name="connsiteX0" fmla="*/ 0 w 3620207"/>
                <a:gd name="connsiteY0" fmla="*/ 598669 h 1197337"/>
                <a:gd name="connsiteX1" fmla="*/ 1810104 w 3620207"/>
                <a:gd name="connsiteY1" fmla="*/ 0 h 1197337"/>
                <a:gd name="connsiteX2" fmla="*/ 3620208 w 3620207"/>
                <a:gd name="connsiteY2" fmla="*/ 598669 h 1197337"/>
                <a:gd name="connsiteX3" fmla="*/ 1810104 w 3620207"/>
                <a:gd name="connsiteY3" fmla="*/ 1197338 h 1197337"/>
                <a:gd name="connsiteX4" fmla="*/ 0 w 3620207"/>
                <a:gd name="connsiteY4" fmla="*/ 598669 h 119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0207" h="1197337" extrusionOk="0">
                  <a:moveTo>
                    <a:pt x="0" y="598669"/>
                  </a:moveTo>
                  <a:cubicBezTo>
                    <a:pt x="-24467" y="219768"/>
                    <a:pt x="823272" y="32831"/>
                    <a:pt x="1810104" y="0"/>
                  </a:cubicBezTo>
                  <a:cubicBezTo>
                    <a:pt x="2790865" y="-73015"/>
                    <a:pt x="3598846" y="256561"/>
                    <a:pt x="3620208" y="598669"/>
                  </a:cubicBezTo>
                  <a:cubicBezTo>
                    <a:pt x="3711505" y="784233"/>
                    <a:pt x="2797127" y="1058257"/>
                    <a:pt x="1810104" y="1197338"/>
                  </a:cubicBezTo>
                  <a:cubicBezTo>
                    <a:pt x="769011" y="1154126"/>
                    <a:pt x="60426" y="864806"/>
                    <a:pt x="0" y="598669"/>
                  </a:cubicBezTo>
                  <a:close/>
                </a:path>
              </a:pathLst>
            </a:custGeom>
            <a:noFill/>
            <a:ln w="762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8CD28890-836C-4B81-81FD-D972E98FA72A}"/>
                </a:ext>
              </a:extLst>
            </p:cNvPr>
            <p:cNvSpPr/>
            <p:nvPr/>
          </p:nvSpPr>
          <p:spPr>
            <a:xfrm>
              <a:off x="4035168" y="14639506"/>
              <a:ext cx="1202509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" sz="96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1.</a:t>
              </a: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9E7EA251-87AD-4E9B-B77D-9703E19B38D9}"/>
                </a:ext>
              </a:extLst>
            </p:cNvPr>
            <p:cNvSpPr/>
            <p:nvPr/>
          </p:nvSpPr>
          <p:spPr>
            <a:xfrm>
              <a:off x="25405922" y="14161624"/>
              <a:ext cx="11368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" sz="96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2.</a:t>
              </a:r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2729881B-791A-45CE-AF1D-D1A747395740}"/>
                </a:ext>
              </a:extLst>
            </p:cNvPr>
            <p:cNvSpPr/>
            <p:nvPr/>
          </p:nvSpPr>
          <p:spPr>
            <a:xfrm>
              <a:off x="23830752" y="17456298"/>
              <a:ext cx="11368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" sz="96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3.</a:t>
              </a:r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749AF673-7B0A-468A-BB29-9B9F79712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80250" y="18760036"/>
              <a:ext cx="8672484" cy="470097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95BA7626-0C5B-44D0-9346-12A44E2037AE}"/>
                </a:ext>
              </a:extLst>
            </p:cNvPr>
            <p:cNvSpPr/>
            <p:nvPr/>
          </p:nvSpPr>
          <p:spPr>
            <a:xfrm>
              <a:off x="3127784" y="17816433"/>
              <a:ext cx="4876800" cy="5644576"/>
            </a:xfrm>
            <a:custGeom>
              <a:avLst/>
              <a:gdLst>
                <a:gd name="connsiteX0" fmla="*/ 0 w 4876800"/>
                <a:gd name="connsiteY0" fmla="*/ 2822288 h 5644576"/>
                <a:gd name="connsiteX1" fmla="*/ 2438400 w 4876800"/>
                <a:gd name="connsiteY1" fmla="*/ 0 h 5644576"/>
                <a:gd name="connsiteX2" fmla="*/ 4876800 w 4876800"/>
                <a:gd name="connsiteY2" fmla="*/ 2822288 h 5644576"/>
                <a:gd name="connsiteX3" fmla="*/ 2438400 w 4876800"/>
                <a:gd name="connsiteY3" fmla="*/ 5644576 h 5644576"/>
                <a:gd name="connsiteX4" fmla="*/ 0 w 4876800"/>
                <a:gd name="connsiteY4" fmla="*/ 2822288 h 564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6800" h="5644576" extrusionOk="0">
                  <a:moveTo>
                    <a:pt x="0" y="2822288"/>
                  </a:moveTo>
                  <a:cubicBezTo>
                    <a:pt x="-111095" y="1044433"/>
                    <a:pt x="1236359" y="369263"/>
                    <a:pt x="2438400" y="0"/>
                  </a:cubicBezTo>
                  <a:cubicBezTo>
                    <a:pt x="3761303" y="-91743"/>
                    <a:pt x="4596466" y="1113033"/>
                    <a:pt x="4876800" y="2822288"/>
                  </a:cubicBezTo>
                  <a:cubicBezTo>
                    <a:pt x="4903492" y="4338581"/>
                    <a:pt x="3779570" y="5583971"/>
                    <a:pt x="2438400" y="5644576"/>
                  </a:cubicBezTo>
                  <a:cubicBezTo>
                    <a:pt x="1049926" y="5600964"/>
                    <a:pt x="237238" y="4127770"/>
                    <a:pt x="0" y="2822288"/>
                  </a:cubicBezTo>
                  <a:close/>
                </a:path>
              </a:pathLst>
            </a:custGeom>
            <a:noFill/>
            <a:ln w="136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633C88FC-D1C3-4A43-A949-02758584CE4C}"/>
                </a:ext>
              </a:extLst>
            </p:cNvPr>
            <p:cNvSpPr/>
            <p:nvPr/>
          </p:nvSpPr>
          <p:spPr>
            <a:xfrm>
              <a:off x="7784961" y="18437009"/>
              <a:ext cx="11368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" sz="96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4.</a:t>
              </a: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0B8047B0-81FE-44F0-AC66-6AB2B85A0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619352" y="19267673"/>
              <a:ext cx="7467945" cy="513699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A3516B9D-64C4-4FD9-BD4A-4D4D76E23D3A}"/>
                </a:ext>
              </a:extLst>
            </p:cNvPr>
            <p:cNvSpPr/>
            <p:nvPr/>
          </p:nvSpPr>
          <p:spPr>
            <a:xfrm>
              <a:off x="20353324" y="20584785"/>
              <a:ext cx="3671959" cy="3179285"/>
            </a:xfrm>
            <a:custGeom>
              <a:avLst/>
              <a:gdLst>
                <a:gd name="connsiteX0" fmla="*/ 0 w 3671959"/>
                <a:gd name="connsiteY0" fmla="*/ 1589643 h 3179285"/>
                <a:gd name="connsiteX1" fmla="*/ 1835980 w 3671959"/>
                <a:gd name="connsiteY1" fmla="*/ 0 h 3179285"/>
                <a:gd name="connsiteX2" fmla="*/ 3671960 w 3671959"/>
                <a:gd name="connsiteY2" fmla="*/ 1589643 h 3179285"/>
                <a:gd name="connsiteX3" fmla="*/ 1835980 w 3671959"/>
                <a:gd name="connsiteY3" fmla="*/ 3179286 h 3179285"/>
                <a:gd name="connsiteX4" fmla="*/ 0 w 3671959"/>
                <a:gd name="connsiteY4" fmla="*/ 1589643 h 317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1959" h="3179285" extrusionOk="0">
                  <a:moveTo>
                    <a:pt x="0" y="1589643"/>
                  </a:moveTo>
                  <a:cubicBezTo>
                    <a:pt x="-29770" y="652983"/>
                    <a:pt x="922857" y="257478"/>
                    <a:pt x="1835980" y="0"/>
                  </a:cubicBezTo>
                  <a:cubicBezTo>
                    <a:pt x="2809943" y="-154348"/>
                    <a:pt x="3572884" y="658500"/>
                    <a:pt x="3671960" y="1589643"/>
                  </a:cubicBezTo>
                  <a:cubicBezTo>
                    <a:pt x="3833534" y="2210835"/>
                    <a:pt x="2841474" y="3086098"/>
                    <a:pt x="1835980" y="3179286"/>
                  </a:cubicBezTo>
                  <a:cubicBezTo>
                    <a:pt x="798638" y="3154905"/>
                    <a:pt x="36662" y="2428447"/>
                    <a:pt x="0" y="1589643"/>
                  </a:cubicBezTo>
                  <a:close/>
                </a:path>
              </a:pathLst>
            </a:custGeom>
            <a:noFill/>
            <a:ln w="136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D36C4CDE-0C1A-4664-B834-A59060BD2C70}"/>
                </a:ext>
              </a:extLst>
            </p:cNvPr>
            <p:cNvSpPr/>
            <p:nvPr/>
          </p:nvSpPr>
          <p:spPr>
            <a:xfrm>
              <a:off x="20353325" y="23688483"/>
              <a:ext cx="1949942" cy="982827"/>
            </a:xfrm>
            <a:custGeom>
              <a:avLst/>
              <a:gdLst>
                <a:gd name="connsiteX0" fmla="*/ 0 w 1949942"/>
                <a:gd name="connsiteY0" fmla="*/ 491414 h 982827"/>
                <a:gd name="connsiteX1" fmla="*/ 974971 w 1949942"/>
                <a:gd name="connsiteY1" fmla="*/ 0 h 982827"/>
                <a:gd name="connsiteX2" fmla="*/ 1949942 w 1949942"/>
                <a:gd name="connsiteY2" fmla="*/ 491414 h 982827"/>
                <a:gd name="connsiteX3" fmla="*/ 974971 w 1949942"/>
                <a:gd name="connsiteY3" fmla="*/ 982828 h 982827"/>
                <a:gd name="connsiteX4" fmla="*/ 0 w 1949942"/>
                <a:gd name="connsiteY4" fmla="*/ 491414 h 982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9942" h="982827" extrusionOk="0">
                  <a:moveTo>
                    <a:pt x="0" y="491414"/>
                  </a:moveTo>
                  <a:cubicBezTo>
                    <a:pt x="-46656" y="127980"/>
                    <a:pt x="448332" y="30183"/>
                    <a:pt x="974971" y="0"/>
                  </a:cubicBezTo>
                  <a:cubicBezTo>
                    <a:pt x="1511079" y="-9078"/>
                    <a:pt x="1899979" y="193182"/>
                    <a:pt x="1949942" y="491414"/>
                  </a:cubicBezTo>
                  <a:cubicBezTo>
                    <a:pt x="2010279" y="666937"/>
                    <a:pt x="1510367" y="949173"/>
                    <a:pt x="974971" y="982828"/>
                  </a:cubicBezTo>
                  <a:cubicBezTo>
                    <a:pt x="417276" y="962753"/>
                    <a:pt x="23584" y="737641"/>
                    <a:pt x="0" y="491414"/>
                  </a:cubicBezTo>
                  <a:close/>
                </a:path>
              </a:pathLst>
            </a:custGeom>
            <a:noFill/>
            <a:ln w="136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 sd="849061371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7902EB6D-D6E4-4C72-B6C6-739EC439B266}"/>
                </a:ext>
              </a:extLst>
            </p:cNvPr>
            <p:cNvSpPr/>
            <p:nvPr/>
          </p:nvSpPr>
          <p:spPr>
            <a:xfrm>
              <a:off x="19815468" y="22490608"/>
              <a:ext cx="113685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" sz="96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</a:rPr>
                <a:t>5.</a:t>
              </a:r>
            </a:p>
          </p:txBody>
        </p:sp>
      </p:grpSp>
      <p:sp>
        <p:nvSpPr>
          <p:cNvPr id="52" name="Rechteck: eine Ecke abgeschnitten 51">
            <a:extLst>
              <a:ext uri="{FF2B5EF4-FFF2-40B4-BE49-F238E27FC236}">
                <a16:creationId xmlns:a16="http://schemas.microsoft.com/office/drawing/2014/main" id="{3EAA6F3F-DC61-4676-A504-37B57819AAD8}"/>
              </a:ext>
            </a:extLst>
          </p:cNvPr>
          <p:cNvSpPr/>
          <p:nvPr/>
        </p:nvSpPr>
        <p:spPr>
          <a:xfrm>
            <a:off x="1349721" y="10466292"/>
            <a:ext cx="9322685" cy="11970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107999" rIns="107999" bIns="107999" rtlCol="0" anchor="ctr"/>
          <a:lstStyle/>
          <a:p>
            <a:r>
              <a:rPr lang="en" sz="4801" b="1" dirty="0">
                <a:solidFill>
                  <a:schemeClr val="bg1"/>
                </a:solidFill>
              </a:rPr>
              <a:t>Before the design</a:t>
            </a:r>
            <a:endParaRPr lang="de-AT" sz="4801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2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292751A-CF4A-47A1-839A-9CBA1CB1ECC3}"/>
              </a:ext>
            </a:extLst>
          </p:cNvPr>
          <p:cNvSpPr txBox="1"/>
          <p:nvPr/>
        </p:nvSpPr>
        <p:spPr>
          <a:xfrm>
            <a:off x="1361185" y="7174656"/>
            <a:ext cx="27552843" cy="31923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23162">
              <a:lnSpc>
                <a:spcPct val="120000"/>
              </a:lnSpc>
              <a:spcBef>
                <a:spcPts val="3307"/>
              </a:spcBef>
            </a:pPr>
            <a:r>
              <a:rPr lang="en" sz="4800" b="1" dirty="0">
                <a:solidFill>
                  <a:schemeClr val="tx2"/>
                </a:solidFill>
              </a:rPr>
              <a:t>Layout and Grid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Use white space: generous margins (at least 15–25 mm), do not "squeeze" elements.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Alignment: Choose the alignment to match the content and stay consistent within a document. As a rule, the following applies: continuous text is left-aligned; Figures, measured values and table contents preferably right-aligned or tabular.</a:t>
            </a:r>
          </a:p>
          <a:p>
            <a:pPr algn="l">
              <a:lnSpc>
                <a:spcPct val="120000"/>
              </a:lnSpc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Typography</a:t>
            </a:r>
            <a:endParaRPr lang="de-DE" sz="3400" b="1" dirty="0">
              <a:solidFill>
                <a:schemeClr val="tx2"/>
              </a:solidFill>
            </a:endParaRP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Line length: 45–75 characters; Line spacing 120–140%.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No "light/thin" cuts for small sizes; sufficient contrast (black/dark grey on light).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Max. 2 font families; Use font style – i.e. bold, italics, etc. – sparingly.</a:t>
            </a: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MUL Font Families</a:t>
            </a: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lvl="1" defTabSz="3023162">
              <a:lnSpc>
                <a:spcPct val="120000"/>
              </a:lnSpc>
              <a:buClr>
                <a:schemeClr val="tx1"/>
              </a:buClr>
              <a:buSzPct val="75000"/>
            </a:pPr>
            <a:r>
              <a:rPr lang="de-DE" sz="3400" dirty="0">
                <a:solidFill>
                  <a:srgbClr val="000000"/>
                </a:solidFill>
                <a:latin typeface="ui-sans-serif"/>
              </a:rPr>
              <a:t>	</a:t>
            </a: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marL="1179436" lvl="1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dirty="0">
              <a:solidFill>
                <a:srgbClr val="000000"/>
              </a:solidFill>
              <a:latin typeface="ui-sans-serif"/>
            </a:endParaRPr>
          </a:p>
          <a:p>
            <a:pPr algn="l">
              <a:lnSpc>
                <a:spcPct val="120000"/>
              </a:lnSpc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Colors and contrast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1 primary color + 1–2 accent colors; consistent color mapping in graphics.  Feel free to use the MUL 2025 color scheme built into this </a:t>
            </a:r>
            <a:r>
              <a:rPr lang="en" sz="3400">
                <a:solidFill>
                  <a:srgbClr val="000000"/>
                </a:solidFill>
                <a:latin typeface="ui-sans-serif"/>
              </a:rPr>
              <a:t>template </a:t>
            </a:r>
            <a:br>
              <a:rPr lang="en" sz="3400">
                <a:solidFill>
                  <a:srgbClr val="000000"/>
                </a:solidFill>
                <a:latin typeface="ui-sans-serif"/>
              </a:rPr>
            </a:br>
            <a:r>
              <a:rPr lang="en" sz="3400">
                <a:solidFill>
                  <a:srgbClr val="000000"/>
                </a:solidFill>
                <a:latin typeface="ui-sans-serif"/>
              </a:rPr>
              <a:t>or </a:t>
            </a:r>
            <a:r>
              <a:rPr lang="en" sz="3400" dirty="0">
                <a:solidFill>
                  <a:srgbClr val="000000"/>
                </a:solidFill>
                <a:latin typeface="ui-sans-serif"/>
              </a:rPr>
              <a:t>use the color codes from the MUL Brandbook 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Accessibility: high brightness contrasts; Red/Green is not the only distinguishing feature.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Leave background calm and bright; Don't overlay blocks of text over complex images.</a:t>
            </a:r>
          </a:p>
          <a:p>
            <a:pPr algn="l">
              <a:lnSpc>
                <a:spcPct val="120000"/>
              </a:lnSpc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Images and graphics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Resolution: 200-300 ppi in final size (no upscaling).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Diagrams: clear axes, easy-to-read scales, meaningful units; Legends close to the data.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Lines/lines: at least 0.5 pt (printing), grids/net lines very discreet or omitted.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Icons sparingly, only for navigation/visualization.</a:t>
            </a:r>
          </a:p>
          <a:p>
            <a:pPr algn="l">
              <a:lnSpc>
                <a:spcPct val="120000"/>
              </a:lnSpc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Data Visualization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Choose the simplest suitable shape: bars &gt; cakes; Avoid gradients and 3D.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Colors consistent between charts; same order in legend and graphic.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Error bars, n-information, sources/methods briefly.</a:t>
            </a:r>
          </a:p>
          <a:p>
            <a:pPr algn="l">
              <a:lnSpc>
                <a:spcPct val="120000"/>
              </a:lnSpc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QR codes and contact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 err="1">
                <a:solidFill>
                  <a:srgbClr val="000000"/>
                </a:solidFill>
                <a:latin typeface="ui-sans-serif"/>
              </a:rPr>
              <a:t>Final size: 25-30 mm edge length; enough white border.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Destination URL short/speakable; Test QR before printing.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endParaRPr lang="de-DE" sz="3400" b="1" dirty="0">
              <a:solidFill>
                <a:schemeClr val="tx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" sz="4800" b="1" dirty="0">
                <a:solidFill>
                  <a:schemeClr val="tx2"/>
                </a:solidFill>
              </a:rPr>
              <a:t>Practice quick checks before submission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100% view on the screen: is the smallest text easy to read?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Test print in A3/A4: contrast, diagram readability, test QR code.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Outer edges: nothing "sticks" to the edge; Baselines and edges neatly aligned.</a:t>
            </a:r>
          </a:p>
          <a:p>
            <a:pPr marL="533400" indent="-533400" defTabSz="3023162">
              <a:lnSpc>
                <a:spcPct val="120000"/>
              </a:lnSpc>
              <a:buClr>
                <a:schemeClr val="tx1"/>
              </a:buClr>
              <a:buSzPct val="75000"/>
              <a:buFont typeface="Wingdings 3" panose="05040102010807070707" pitchFamily="18" charset="2"/>
              <a:buChar char="y"/>
            </a:pPr>
            <a:r>
              <a:rPr lang="en" sz="3400" dirty="0">
                <a:solidFill>
                  <a:srgbClr val="000000"/>
                </a:solidFill>
                <a:latin typeface="ui-sans-serif"/>
              </a:rPr>
              <a:t>Consistency: equal units, decimal separators, color values, legends.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527D3DC-CFFB-4D5E-B4EB-23A0FECE86DF}"/>
              </a:ext>
            </a:extLst>
          </p:cNvPr>
          <p:cNvSpPr txBox="1"/>
          <p:nvPr/>
        </p:nvSpPr>
        <p:spPr>
          <a:xfrm>
            <a:off x="7184509" y="2704025"/>
            <a:ext cx="20301283" cy="1938992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" sz="12000" b="1" dirty="0">
                <a:solidFill>
                  <a:schemeClr val="bg1"/>
                </a:solidFill>
                <a:cs typeface="Arial" panose="020B0604020202020204" pitchFamily="34" charset="0"/>
              </a:rPr>
              <a:t>Poster Design Checklist</a:t>
            </a:r>
            <a:endParaRPr lang="de-AT" sz="12000" b="1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C2B4AB2-AC0B-49A3-ABA9-AE0034C6A7E4}"/>
              </a:ext>
            </a:extLst>
          </p:cNvPr>
          <p:cNvGrpSpPr/>
          <p:nvPr/>
        </p:nvGrpSpPr>
        <p:grpSpPr>
          <a:xfrm>
            <a:off x="2104670" y="14107881"/>
            <a:ext cx="23612476" cy="6702533"/>
            <a:chOff x="2696338" y="14173993"/>
            <a:chExt cx="23612476" cy="6702533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6507678B-9441-4D84-87D3-EAC5EFBC8E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911" t="33828" r="19182" b="10172"/>
            <a:stretch/>
          </p:blipFill>
          <p:spPr>
            <a:xfrm>
              <a:off x="2753488" y="15371075"/>
              <a:ext cx="11506200" cy="5505451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7F8F5BD3-A3FE-4AAE-B72E-468AF7332B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6918" t="34603" r="29148" b="17385"/>
            <a:stretch/>
          </p:blipFill>
          <p:spPr>
            <a:xfrm>
              <a:off x="14802614" y="15371075"/>
              <a:ext cx="11506200" cy="5505451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sp>
          <p:nvSpPr>
            <p:cNvPr id="10" name="Rechteck: eine Ecke abgeschnitten 9">
              <a:extLst>
                <a:ext uri="{FF2B5EF4-FFF2-40B4-BE49-F238E27FC236}">
                  <a16:creationId xmlns:a16="http://schemas.microsoft.com/office/drawing/2014/main" id="{73DFFFFC-DBBE-4E08-8B29-9ADD6B08B19A}"/>
                </a:ext>
              </a:extLst>
            </p:cNvPr>
            <p:cNvSpPr/>
            <p:nvPr/>
          </p:nvSpPr>
          <p:spPr>
            <a:xfrm>
              <a:off x="2696338" y="14173993"/>
              <a:ext cx="9322685" cy="1197082"/>
            </a:xfrm>
            <a:prstGeom prst="snip1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107999" rIns="107999" bIns="107999" rtlCol="0" anchor="ctr"/>
            <a:lstStyle/>
            <a:p>
              <a:r>
                <a:rPr lang="en" sz="4801" b="1" dirty="0">
                  <a:solidFill>
                    <a:schemeClr val="bg1"/>
                  </a:solidFill>
                </a:rPr>
                <a:t>Brand fonts</a:t>
              </a:r>
              <a:endParaRPr lang="de-AT" sz="4801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hteck: eine Ecke abgeschnitten 10">
              <a:extLst>
                <a:ext uri="{FF2B5EF4-FFF2-40B4-BE49-F238E27FC236}">
                  <a16:creationId xmlns:a16="http://schemas.microsoft.com/office/drawing/2014/main" id="{E0F3498C-C7FE-4D5D-95E6-8851BD951EB9}"/>
                </a:ext>
              </a:extLst>
            </p:cNvPr>
            <p:cNvSpPr/>
            <p:nvPr/>
          </p:nvSpPr>
          <p:spPr>
            <a:xfrm>
              <a:off x="14745463" y="14173993"/>
              <a:ext cx="9322685" cy="1197082"/>
            </a:xfrm>
            <a:prstGeom prst="snip1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1999" tIns="107999" rIns="107999" bIns="107999" rtlCol="0" anchor="ctr"/>
            <a:lstStyle/>
            <a:p>
              <a:r>
                <a:rPr lang="en" sz="4801" b="1" dirty="0">
                  <a:solidFill>
                    <a:schemeClr val="bg1"/>
                  </a:solidFill>
                </a:rPr>
                <a:t>Alternative font</a:t>
              </a:r>
              <a:endParaRPr lang="de-AT" sz="4801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4000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MUL 2025">
      <a:dk1>
        <a:srgbClr val="00727D"/>
      </a:dk1>
      <a:lt1>
        <a:srgbClr val="FFFFFF"/>
      </a:lt1>
      <a:dk2>
        <a:srgbClr val="1C2629"/>
      </a:dk2>
      <a:lt2>
        <a:srgbClr val="88CDD3"/>
      </a:lt2>
      <a:accent1>
        <a:srgbClr val="0065AA"/>
      </a:accent1>
      <a:accent2>
        <a:srgbClr val="58A5DB"/>
      </a:accent2>
      <a:accent3>
        <a:srgbClr val="88A427"/>
      </a:accent3>
      <a:accent4>
        <a:srgbClr val="ED6A5B"/>
      </a:accent4>
      <a:accent5>
        <a:srgbClr val="FFC000"/>
      </a:accent5>
      <a:accent6>
        <a:srgbClr val="954B97"/>
      </a:accent6>
      <a:hlink>
        <a:srgbClr val="3A39FF"/>
      </a:hlink>
      <a:folHlink>
        <a:srgbClr val="3A39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8" id="{BF7B42FE-E900-2D4B-B766-09C91D18474D}" vid="{C49B22E5-93CC-6A4E-AC25-68F243541A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250714_MON_PPT_Vorlage_Poster_wissenschaftlich_DE_V1.0</Template>
  <TotalTime>0</TotalTime>
  <Words>628</Words>
  <Application>Microsoft Office PowerPoint</Application>
  <PresentationFormat>Benutzerdefiniert</PresentationFormat>
  <Paragraphs>79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ui-sans-serif</vt:lpstr>
      <vt:lpstr>Wingdings</vt:lpstr>
      <vt:lpstr>Wingdings 3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Tanja Grössing</dc:creator>
  <cp:lastModifiedBy>Tanja Grössing</cp:lastModifiedBy>
  <cp:revision>31</cp:revision>
  <cp:lastPrinted>2026-01-07T09:21:52Z</cp:lastPrinted>
  <dcterms:created xsi:type="dcterms:W3CDTF">2026-01-07T09:21:28Z</dcterms:created>
  <dcterms:modified xsi:type="dcterms:W3CDTF">2026-07-16T08:12:09Z</dcterms:modified>
</cp:coreProperties>
</file>